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63" r:id="rId1"/>
    <p:sldMasterId id="2147483648" r:id="rId2"/>
    <p:sldMasterId id="2147483665" r:id="rId3"/>
  </p:sldMasterIdLst>
  <p:notesMasterIdLst>
    <p:notesMasterId r:id="rId21"/>
  </p:notesMasterIdLst>
  <p:handoutMasterIdLst>
    <p:handoutMasterId r:id="rId22"/>
  </p:handoutMasterIdLst>
  <p:sldIdLst>
    <p:sldId id="349" r:id="rId4"/>
    <p:sldId id="281" r:id="rId5"/>
    <p:sldId id="377" r:id="rId6"/>
    <p:sldId id="411" r:id="rId7"/>
    <p:sldId id="422" r:id="rId8"/>
    <p:sldId id="413" r:id="rId9"/>
    <p:sldId id="423" r:id="rId10"/>
    <p:sldId id="419" r:id="rId11"/>
    <p:sldId id="421" r:id="rId12"/>
    <p:sldId id="424" r:id="rId13"/>
    <p:sldId id="425" r:id="rId14"/>
    <p:sldId id="426" r:id="rId15"/>
    <p:sldId id="415" r:id="rId16"/>
    <p:sldId id="416" r:id="rId17"/>
    <p:sldId id="417" r:id="rId18"/>
    <p:sldId id="410" r:id="rId19"/>
    <p:sldId id="350" r:id="rId20"/>
  </p:sldIdLst>
  <p:sldSz cx="9144000" cy="6858000" type="screen4x3"/>
  <p:notesSz cx="6797675" cy="9926638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1pPr>
    <a:lvl2pPr marL="4572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2pPr>
    <a:lvl3pPr marL="9144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3pPr>
    <a:lvl4pPr marL="1371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4pPr>
    <a:lvl5pPr marL="18288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1" userDrawn="1">
          <p15:clr>
            <a:srgbClr val="A4A3A4"/>
          </p15:clr>
        </p15:guide>
        <p15:guide id="2" pos="216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33"/>
    <a:srgbClr val="AE0F0A"/>
    <a:srgbClr val="FFC1C1"/>
    <a:srgbClr val="FF5B5B"/>
    <a:srgbClr val="C00000"/>
    <a:srgbClr val="A15F8B"/>
    <a:srgbClr val="A44AB6"/>
    <a:srgbClr val="3399FF"/>
    <a:srgbClr val="40BDC0"/>
    <a:srgbClr val="ECF1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74855" autoAdjust="0"/>
  </p:normalViewPr>
  <p:slideViewPr>
    <p:cSldViewPr>
      <p:cViewPr varScale="1">
        <p:scale>
          <a:sx n="85" d="100"/>
          <a:sy n="85" d="100"/>
        </p:scale>
        <p:origin x="1334" y="6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249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3144" y="58"/>
      </p:cViewPr>
      <p:guideLst>
        <p:guide orient="horz" pos="2881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D27BC374-69D8-442D-903B-62F2E5905342}" type="datetimeFigureOut">
              <a:rPr lang="pl-PL"/>
              <a:pPr>
                <a:defRPr/>
              </a:pPr>
              <a:t>18.12.2018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831"/>
            <a:ext cx="2944958" cy="4968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1098" y="9429831"/>
            <a:ext cx="2944958" cy="49680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C20D70C3-4C07-4155-9EEA-9DF72525A75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038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00" name="AutoShape 3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01" name="AutoShape 4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02" name="AutoShape 5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03" name="AutoShape 6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04" name="AutoShape 7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05" name="AutoShape 8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06" name="AutoShape 9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07" name="AutoShape 10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08" name="AutoShape 1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09" name="AutoShape 1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10" name="AutoShape 13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11" name="AutoShape 14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12" name="Text Box 15"/>
          <p:cNvSpPr txBox="1">
            <a:spLocks noChangeArrowheads="1"/>
          </p:cNvSpPr>
          <p:nvPr/>
        </p:nvSpPr>
        <p:spPr bwMode="auto">
          <a:xfrm>
            <a:off x="0" y="0"/>
            <a:ext cx="2944958" cy="496809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13" name="Text Box 16"/>
          <p:cNvSpPr txBox="1">
            <a:spLocks noChangeArrowheads="1"/>
          </p:cNvSpPr>
          <p:nvPr/>
        </p:nvSpPr>
        <p:spPr bwMode="auto">
          <a:xfrm>
            <a:off x="3851098" y="1"/>
            <a:ext cx="2933632" cy="485697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4114" name="Rectangle 1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9163" y="742950"/>
            <a:ext cx="4938712" cy="3703638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Rectangle 18"/>
          <p:cNvSpPr>
            <a:spLocks noGrp="1" noChangeArrowheads="1"/>
          </p:cNvSpPr>
          <p:nvPr>
            <p:ph type="body"/>
          </p:nvPr>
        </p:nvSpPr>
        <p:spPr bwMode="auto">
          <a:xfrm>
            <a:off x="679606" y="4715710"/>
            <a:ext cx="5415810" cy="44458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noProof="0" smtClean="0"/>
          </a:p>
        </p:txBody>
      </p:sp>
      <p:sp>
        <p:nvSpPr>
          <p:cNvPr id="4116" name="Text Box 19"/>
          <p:cNvSpPr txBox="1">
            <a:spLocks noChangeArrowheads="1"/>
          </p:cNvSpPr>
          <p:nvPr/>
        </p:nvSpPr>
        <p:spPr bwMode="auto">
          <a:xfrm>
            <a:off x="0" y="9428242"/>
            <a:ext cx="2944958" cy="496809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sldNum"/>
          </p:nvPr>
        </p:nvSpPr>
        <p:spPr bwMode="auto">
          <a:xfrm>
            <a:off x="3851099" y="9428243"/>
            <a:ext cx="2922304" cy="474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Calibri" panose="020F0502020204030204" pitchFamily="34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 smtClean="0">
                <a:solidFill>
                  <a:srgbClr val="000000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C85EB7C-5A4A-49F2-BF9E-947EB0BA9C58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918862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2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9020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11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642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12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538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13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1211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14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9775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l-PL" dirty="0" smtClean="0"/>
              <a:t>argument kosztowy nie może przesądzać o odstąpieniu od zastosowania konkretnego środka zabezpieczenia danych</a:t>
            </a:r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15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7207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16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344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6"/>
          <p:cNvSpPr txBox="1">
            <a:spLocks noGrp="1" noChangeArrowheads="1"/>
          </p:cNvSpPr>
          <p:nvPr/>
        </p:nvSpPr>
        <p:spPr bwMode="auto">
          <a:xfrm>
            <a:off x="3923914" y="9426656"/>
            <a:ext cx="2970848" cy="46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82" tIns="46843" rIns="90082" bIns="46843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313" algn="l"/>
                <a:tab pos="1446213" algn="l"/>
                <a:tab pos="2170113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313" algn="l"/>
                <a:tab pos="1446213" algn="l"/>
                <a:tab pos="2170113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313" algn="l"/>
                <a:tab pos="1446213" algn="l"/>
                <a:tab pos="2170113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313" algn="l"/>
                <a:tab pos="1446213" algn="l"/>
                <a:tab pos="2170113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313" algn="l"/>
                <a:tab pos="1446213" algn="l"/>
                <a:tab pos="2170113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313" algn="l"/>
                <a:tab pos="1446213" algn="l"/>
                <a:tab pos="2170113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313" algn="l"/>
                <a:tab pos="1446213" algn="l"/>
                <a:tab pos="2170113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313" algn="l"/>
                <a:tab pos="1446213" algn="l"/>
                <a:tab pos="2170113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2313" algn="l"/>
                <a:tab pos="1446213" algn="l"/>
                <a:tab pos="2170113" algn="l"/>
                <a:tab pos="28940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12DD477-89B5-429D-83B0-927E33EC2A2D}" type="slidenum">
              <a:rPr lang="en-GB" altLang="pl-PL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GB" altLang="pl-PL">
              <a:latin typeface="Calibri" panose="020F0502020204030204" pitchFamily="34" charset="0"/>
            </a:endParaRPr>
          </a:p>
        </p:txBody>
      </p:sp>
      <p:sp>
        <p:nvSpPr>
          <p:cNvPr id="74755" name="Text Box 2"/>
          <p:cNvSpPr txBox="1">
            <a:spLocks noChangeArrowheads="1"/>
          </p:cNvSpPr>
          <p:nvPr/>
        </p:nvSpPr>
        <p:spPr bwMode="auto">
          <a:xfrm>
            <a:off x="3923915" y="9426657"/>
            <a:ext cx="2991882" cy="485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82" tIns="46843" rIns="90082" bIns="46843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5350" algn="l"/>
                <a:tab pos="1346200" algn="l"/>
                <a:tab pos="1793875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9675" algn="l"/>
                <a:tab pos="6737350" algn="l"/>
                <a:tab pos="7188200" algn="l"/>
                <a:tab pos="7635875" algn="l"/>
                <a:tab pos="8086725" algn="l"/>
                <a:tab pos="8535988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5350" algn="l"/>
                <a:tab pos="1346200" algn="l"/>
                <a:tab pos="1793875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9675" algn="l"/>
                <a:tab pos="6737350" algn="l"/>
                <a:tab pos="7188200" algn="l"/>
                <a:tab pos="7635875" algn="l"/>
                <a:tab pos="8086725" algn="l"/>
                <a:tab pos="8535988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5350" algn="l"/>
                <a:tab pos="1346200" algn="l"/>
                <a:tab pos="1793875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9675" algn="l"/>
                <a:tab pos="6737350" algn="l"/>
                <a:tab pos="7188200" algn="l"/>
                <a:tab pos="7635875" algn="l"/>
                <a:tab pos="8086725" algn="l"/>
                <a:tab pos="8535988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5350" algn="l"/>
                <a:tab pos="1346200" algn="l"/>
                <a:tab pos="1793875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9675" algn="l"/>
                <a:tab pos="6737350" algn="l"/>
                <a:tab pos="7188200" algn="l"/>
                <a:tab pos="7635875" algn="l"/>
                <a:tab pos="8086725" algn="l"/>
                <a:tab pos="8535988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5350" algn="l"/>
                <a:tab pos="1346200" algn="l"/>
                <a:tab pos="1793875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9675" algn="l"/>
                <a:tab pos="6737350" algn="l"/>
                <a:tab pos="7188200" algn="l"/>
                <a:tab pos="7635875" algn="l"/>
                <a:tab pos="8086725" algn="l"/>
                <a:tab pos="8535988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5350" algn="l"/>
                <a:tab pos="1346200" algn="l"/>
                <a:tab pos="1793875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9675" algn="l"/>
                <a:tab pos="6737350" algn="l"/>
                <a:tab pos="7188200" algn="l"/>
                <a:tab pos="7635875" algn="l"/>
                <a:tab pos="8086725" algn="l"/>
                <a:tab pos="8535988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5350" algn="l"/>
                <a:tab pos="1346200" algn="l"/>
                <a:tab pos="1793875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9675" algn="l"/>
                <a:tab pos="6737350" algn="l"/>
                <a:tab pos="7188200" algn="l"/>
                <a:tab pos="7635875" algn="l"/>
                <a:tab pos="8086725" algn="l"/>
                <a:tab pos="8535988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5350" algn="l"/>
                <a:tab pos="1346200" algn="l"/>
                <a:tab pos="1793875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9675" algn="l"/>
                <a:tab pos="6737350" algn="l"/>
                <a:tab pos="7188200" algn="l"/>
                <a:tab pos="7635875" algn="l"/>
                <a:tab pos="8086725" algn="l"/>
                <a:tab pos="8535988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5350" algn="l"/>
                <a:tab pos="1346200" algn="l"/>
                <a:tab pos="1793875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9675" algn="l"/>
                <a:tab pos="6737350" algn="l"/>
                <a:tab pos="7188200" algn="l"/>
                <a:tab pos="7635875" algn="l"/>
                <a:tab pos="8086725" algn="l"/>
                <a:tab pos="8535988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FD000C3-9095-44BF-A799-7641628FB147}" type="slidenum">
              <a:rPr lang="en-GB" altLang="pl-PL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GB" altLang="pl-PL">
              <a:latin typeface="Calibri" panose="020F0502020204030204" pitchFamily="34" charset="0"/>
            </a:endParaRPr>
          </a:p>
        </p:txBody>
      </p:sp>
      <p:sp>
        <p:nvSpPr>
          <p:cNvPr id="74756" name="Text Box 3"/>
          <p:cNvSpPr txBox="1">
            <a:spLocks noChangeArrowheads="1"/>
          </p:cNvSpPr>
          <p:nvPr/>
        </p:nvSpPr>
        <p:spPr bwMode="auto">
          <a:xfrm>
            <a:off x="930413" y="744419"/>
            <a:ext cx="5069534" cy="372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8216" tIns="44108" rIns="88216" bIns="44108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rgbClr val="F68220"/>
              </a:buClr>
            </a:pPr>
            <a:endParaRPr lang="pl-PL" altLang="pl-PL" sz="2300">
              <a:solidFill>
                <a:srgbClr val="FF9933"/>
              </a:solidFill>
            </a:endParaRPr>
          </a:p>
        </p:txBody>
      </p:sp>
      <p:sp>
        <p:nvSpPr>
          <p:cNvPr id="74757" name="Rectangle 4"/>
          <p:cNvSpPr>
            <a:spLocks noGrp="1" noChangeArrowheads="1"/>
          </p:cNvSpPr>
          <p:nvPr>
            <p:ph type="body"/>
          </p:nvPr>
        </p:nvSpPr>
        <p:spPr>
          <a:xfrm>
            <a:off x="692551" y="4715709"/>
            <a:ext cx="5511278" cy="44363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847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4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91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5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64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6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081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7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787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8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0182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9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9370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dirty="0" smtClean="0">
              <a:latin typeface="Times New Roman" panose="02020603050405020304" pitchFamily="18" charset="0"/>
            </a:endParaRPr>
          </a:p>
        </p:txBody>
      </p:sp>
      <p:sp>
        <p:nvSpPr>
          <p:cNvPr id="9220" name="Symbol zastępczy numeru slajdu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Calibri" panose="020F0502020204030204" pitchFamily="34" charset="0"/>
              <a:buNone/>
            </a:pPr>
            <a:fld id="{7A382A2B-27BC-4C56-9095-F5B1DB1ED364}" type="slidenum">
              <a:rPr lang="en-GB" altLang="pl-PL">
                <a:latin typeface="Calibri" panose="020F0502020204030204" pitchFamily="34" charset="0"/>
              </a:rPr>
              <a:pPr>
                <a:spcBef>
                  <a:spcPct val="0"/>
                </a:spcBef>
                <a:buFont typeface="Calibri" panose="020F0502020204030204" pitchFamily="34" charset="0"/>
                <a:buNone/>
              </a:pPr>
              <a:t>10</a:t>
            </a:fld>
            <a:endParaRPr lang="en-GB" altLang="pl-P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024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989806" y="2348880"/>
            <a:ext cx="7164388" cy="1370634"/>
          </a:xfrm>
          <a:prstGeom prst="rect">
            <a:avLst/>
          </a:prstGeom>
        </p:spPr>
        <p:txBody>
          <a:bodyPr/>
          <a:lstStyle>
            <a:lvl1pPr algn="ctr">
              <a:defRPr sz="2800" b="1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 dirty="0" smtClean="0"/>
              <a:t>Tytuł prezentacji</a:t>
            </a:r>
            <a:endParaRPr lang="pl-PL" dirty="0"/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2" hasCustomPrompt="1"/>
          </p:nvPr>
        </p:nvSpPr>
        <p:spPr>
          <a:xfrm>
            <a:off x="2916238" y="4868863"/>
            <a:ext cx="3455987" cy="3603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pl-PL" dirty="0" smtClean="0"/>
              <a:t>Stanowisko, nazwa jednostki</a:t>
            </a:r>
            <a:endParaRPr lang="pl-PL" dirty="0"/>
          </a:p>
        </p:txBody>
      </p:sp>
      <p:sp>
        <p:nvSpPr>
          <p:cNvPr id="19" name="Symbol zastępczy tekstu 18"/>
          <p:cNvSpPr>
            <a:spLocks noGrp="1"/>
          </p:cNvSpPr>
          <p:nvPr>
            <p:ph type="body" sz="quarter" idx="14" hasCustomPrompt="1"/>
          </p:nvPr>
        </p:nvSpPr>
        <p:spPr>
          <a:xfrm>
            <a:off x="1800225" y="3860801"/>
            <a:ext cx="5543550" cy="47491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0" indent="0" algn="ctr">
              <a:buNone/>
              <a:defRPr>
                <a:solidFill>
                  <a:schemeClr val="bg1"/>
                </a:solidFill>
              </a:defRPr>
            </a:lvl2pPr>
            <a:lvl3pPr marL="0" indent="0" algn="ctr">
              <a:buNone/>
              <a:defRPr>
                <a:solidFill>
                  <a:schemeClr val="bg1"/>
                </a:solidFill>
              </a:defRPr>
            </a:lvl3pPr>
            <a:lvl4pPr marL="0" indent="0" algn="ctr">
              <a:buNone/>
              <a:defRPr>
                <a:solidFill>
                  <a:schemeClr val="bg1"/>
                </a:solidFill>
              </a:defRPr>
            </a:lvl4pPr>
            <a:lvl5pPr marL="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 smtClean="0"/>
              <a:t>Imię i nazwisko</a:t>
            </a:r>
            <a:endParaRPr lang="pl-PL" dirty="0"/>
          </a:p>
        </p:txBody>
      </p:sp>
      <p:sp>
        <p:nvSpPr>
          <p:cNvPr id="20" name="Rectangle 9"/>
          <p:cNvSpPr>
            <a:spLocks noChangeArrowheads="1"/>
          </p:cNvSpPr>
          <p:nvPr userDrawn="1"/>
        </p:nvSpPr>
        <p:spPr bwMode="auto">
          <a:xfrm>
            <a:off x="3089486" y="0"/>
            <a:ext cx="2952328" cy="1914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endParaRPr lang="pl-PL" altLang="pl-PL"/>
          </a:p>
        </p:txBody>
      </p:sp>
      <p:pic>
        <p:nvPicPr>
          <p:cNvPr id="21" name="Obraz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12438" y="207963"/>
            <a:ext cx="2161306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Symbol zastępczy tekstu 24"/>
          <p:cNvSpPr>
            <a:spLocks noGrp="1"/>
          </p:cNvSpPr>
          <p:nvPr>
            <p:ph type="body" sz="quarter" idx="15" hasCustomPrompt="1"/>
          </p:nvPr>
        </p:nvSpPr>
        <p:spPr>
          <a:xfrm>
            <a:off x="250825" y="6021288"/>
            <a:ext cx="2665413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pl-PL" dirty="0" smtClean="0"/>
              <a:t>Miejscowość, data</a:t>
            </a:r>
            <a:endParaRPr lang="pl-PL" dirty="0"/>
          </a:p>
        </p:txBody>
      </p:sp>
      <p:sp>
        <p:nvSpPr>
          <p:cNvPr id="26" name="Symbol zastępczy tekstu 24"/>
          <p:cNvSpPr>
            <a:spLocks noGrp="1"/>
          </p:cNvSpPr>
          <p:nvPr>
            <p:ph type="body" sz="quarter" idx="16" hasCustomPrompt="1"/>
          </p:nvPr>
        </p:nvSpPr>
        <p:spPr>
          <a:xfrm>
            <a:off x="1333281" y="6394262"/>
            <a:ext cx="500500" cy="2839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pl-PL" dirty="0" smtClean="0"/>
              <a:t>XY</a:t>
            </a:r>
            <a:endParaRPr lang="pl-PL" dirty="0"/>
          </a:p>
        </p:txBody>
      </p:sp>
      <p:sp>
        <p:nvSpPr>
          <p:cNvPr id="28" name="pole tekstowe 27"/>
          <p:cNvSpPr txBox="1"/>
          <p:nvPr userDrawn="1"/>
        </p:nvSpPr>
        <p:spPr>
          <a:xfrm>
            <a:off x="175262" y="6394262"/>
            <a:ext cx="12283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>
                <a:solidFill>
                  <a:schemeClr val="bg1">
                    <a:lumMod val="50000"/>
                  </a:schemeClr>
                </a:solidFill>
              </a:rPr>
              <a:t>Liczba slajdów:</a:t>
            </a:r>
            <a:endParaRPr lang="pl-PL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520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2D24451-5FD2-4D6E-803E-9711792AD67E}" type="slidenum">
              <a:rPr lang="en-GB" altLang="pl-PL" smtClean="0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1318251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2D24451-5FD2-4D6E-803E-9711792AD67E}" type="slidenum">
              <a:rPr lang="en-GB" altLang="pl-PL" smtClean="0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1628613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683568" y="285751"/>
            <a:ext cx="6938020" cy="694977"/>
          </a:xfrm>
          <a:prstGeom prst="rect">
            <a:avLst/>
          </a:prstGeom>
        </p:spPr>
        <p:txBody>
          <a:bodyPr anchor="b"/>
          <a:lstStyle>
            <a:lvl1pPr>
              <a:defRPr b="1">
                <a:latin typeface="+mn-lt"/>
              </a:defRPr>
            </a:lvl1pPr>
          </a:lstStyle>
          <a:p>
            <a:r>
              <a:rPr lang="pl-PL" dirty="0" smtClean="0"/>
              <a:t>Kliknij, aby dodać tytuł slajdu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3568" y="1268760"/>
            <a:ext cx="7907337" cy="4503738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numeru slajdu 2"/>
          <p:cNvSpPr txBox="1">
            <a:spLocks/>
          </p:cNvSpPr>
          <p:nvPr userDrawn="1"/>
        </p:nvSpPr>
        <p:spPr>
          <a:xfrm>
            <a:off x="155575" y="6453336"/>
            <a:ext cx="2111375" cy="30738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1pPr>
            <a:lvl2pPr marL="4572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2pPr>
            <a:lvl3pPr marL="9144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3pPr>
            <a:lvl4pPr marL="1371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4pPr>
            <a:lvl5pPr marL="18288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9pPr>
          </a:lstStyle>
          <a:p>
            <a:pPr>
              <a:defRPr/>
            </a:pPr>
            <a:r>
              <a:rPr lang="pl-PL" altLang="pl-PL" sz="1200" dirty="0" smtClean="0">
                <a:solidFill>
                  <a:schemeClr val="bg1">
                    <a:lumMod val="50000"/>
                  </a:schemeClr>
                </a:solidFill>
              </a:rPr>
              <a:t>Slajd</a:t>
            </a:r>
            <a:r>
              <a:rPr lang="pl-PL" altLang="pl-PL" sz="1200" baseline="0" dirty="0" smtClean="0">
                <a:solidFill>
                  <a:schemeClr val="bg1">
                    <a:lumMod val="50000"/>
                  </a:schemeClr>
                </a:solidFill>
              </a:rPr>
              <a:t> nr </a:t>
            </a:r>
            <a:fld id="{C2D24451-5FD2-4D6E-803E-9711792AD67E}" type="slidenum">
              <a:rPr lang="en-GB" altLang="pl-PL" sz="1200" smtClean="0">
                <a:solidFill>
                  <a:schemeClr val="bg1">
                    <a:lumMod val="50000"/>
                  </a:schemeClr>
                </a:solidFill>
              </a:rPr>
              <a:pPr>
                <a:defRPr/>
              </a:pPr>
              <a:t>‹#›</a:t>
            </a:fld>
            <a:r>
              <a:rPr lang="pl-PL" altLang="pl-PL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GB" altLang="pl-PL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33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2"/>
          <p:cNvSpPr txBox="1">
            <a:spLocks/>
          </p:cNvSpPr>
          <p:nvPr userDrawn="1"/>
        </p:nvSpPr>
        <p:spPr>
          <a:xfrm>
            <a:off x="155575" y="6453336"/>
            <a:ext cx="2111375" cy="30738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1pPr>
            <a:lvl2pPr marL="4572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2pPr>
            <a:lvl3pPr marL="9144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3pPr>
            <a:lvl4pPr marL="1371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4pPr>
            <a:lvl5pPr marL="18288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9pPr>
          </a:lstStyle>
          <a:p>
            <a:pPr>
              <a:defRPr/>
            </a:pPr>
            <a:r>
              <a:rPr lang="pl-PL" altLang="pl-PL" sz="1200" dirty="0" smtClean="0">
                <a:solidFill>
                  <a:schemeClr val="bg1">
                    <a:lumMod val="50000"/>
                  </a:schemeClr>
                </a:solidFill>
              </a:rPr>
              <a:t>Slajd</a:t>
            </a:r>
            <a:r>
              <a:rPr lang="pl-PL" altLang="pl-PL" sz="1200" baseline="0" dirty="0" smtClean="0">
                <a:solidFill>
                  <a:schemeClr val="bg1">
                    <a:lumMod val="50000"/>
                  </a:schemeClr>
                </a:solidFill>
              </a:rPr>
              <a:t> nr </a:t>
            </a:r>
            <a:fld id="{C2D24451-5FD2-4D6E-803E-9711792AD67E}" type="slidenum">
              <a:rPr lang="en-GB" altLang="pl-PL" sz="1200" smtClean="0">
                <a:solidFill>
                  <a:schemeClr val="bg1">
                    <a:lumMod val="50000"/>
                  </a:schemeClr>
                </a:solidFill>
              </a:rPr>
              <a:pPr>
                <a:defRPr/>
              </a:pPr>
              <a:t>‹#›</a:t>
            </a:fld>
            <a:r>
              <a:rPr lang="pl-PL" altLang="pl-PL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GB" altLang="pl-PL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" name="Obraz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12438" y="836712"/>
            <a:ext cx="2161306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ymbol zastępczy tekstu 7"/>
          <p:cNvSpPr>
            <a:spLocks noGrp="1"/>
          </p:cNvSpPr>
          <p:nvPr>
            <p:ph type="body" sz="quarter" idx="10" hasCustomPrompt="1"/>
          </p:nvPr>
        </p:nvSpPr>
        <p:spPr>
          <a:xfrm>
            <a:off x="4931568" y="4077072"/>
            <a:ext cx="3024187" cy="384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pl-PL" dirty="0" smtClean="0"/>
              <a:t>Imię i nazwisko</a:t>
            </a:r>
            <a:endParaRPr lang="pl-PL" dirty="0"/>
          </a:p>
        </p:txBody>
      </p:sp>
      <p:sp>
        <p:nvSpPr>
          <p:cNvPr id="11" name="Symbol zastępczy tekstu 10"/>
          <p:cNvSpPr>
            <a:spLocks noGrp="1"/>
          </p:cNvSpPr>
          <p:nvPr>
            <p:ph type="body" sz="quarter" idx="11" hasCustomPrompt="1"/>
          </p:nvPr>
        </p:nvSpPr>
        <p:spPr>
          <a:xfrm>
            <a:off x="4931569" y="4653137"/>
            <a:ext cx="3362325" cy="360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/>
            </a:lvl1pPr>
          </a:lstStyle>
          <a:p>
            <a:pPr lvl="0"/>
            <a:r>
              <a:rPr lang="pl-PL" dirty="0" smtClean="0"/>
              <a:t>i_nazwisko@uodo.gov.pl</a:t>
            </a:r>
            <a:endParaRPr lang="pl-PL" dirty="0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sz="quarter" idx="12" hasCustomPrompt="1"/>
          </p:nvPr>
        </p:nvSpPr>
        <p:spPr>
          <a:xfrm>
            <a:off x="4931568" y="5085432"/>
            <a:ext cx="3362325" cy="359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 baseline="0"/>
            </a:lvl1pPr>
          </a:lstStyle>
          <a:p>
            <a:pPr lvl="0"/>
            <a:r>
              <a:rPr lang="pl-PL" dirty="0" smtClean="0"/>
              <a:t>Telefon: 000-000-000</a:t>
            </a:r>
            <a:endParaRPr lang="pl-PL" dirty="0"/>
          </a:p>
        </p:txBody>
      </p:sp>
      <p:sp>
        <p:nvSpPr>
          <p:cNvPr id="14" name="Prostokąt 6"/>
          <p:cNvSpPr>
            <a:spLocks noChangeArrowheads="1"/>
          </p:cNvSpPr>
          <p:nvPr userDrawn="1"/>
        </p:nvSpPr>
        <p:spPr bwMode="auto">
          <a:xfrm>
            <a:off x="4598288" y="4160489"/>
            <a:ext cx="45720" cy="128473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15" name="pole tekstowe 14"/>
          <p:cNvSpPr txBox="1"/>
          <p:nvPr userDrawn="1"/>
        </p:nvSpPr>
        <p:spPr>
          <a:xfrm>
            <a:off x="3023829" y="2708920"/>
            <a:ext cx="3096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0" dirty="0" smtClean="0">
                <a:solidFill>
                  <a:schemeClr val="tx1"/>
                </a:solidFill>
              </a:rPr>
              <a:t>Dziękuję</a:t>
            </a:r>
            <a:r>
              <a:rPr lang="pl-PL" sz="2400" b="0" baseline="0" dirty="0" smtClean="0">
                <a:solidFill>
                  <a:schemeClr val="tx1"/>
                </a:solidFill>
              </a:rPr>
              <a:t> za uwagę</a:t>
            </a:r>
            <a:endParaRPr lang="pl-PL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445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xfrm>
            <a:off x="3643313" y="6500813"/>
            <a:ext cx="2111375" cy="1984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mtClean="0"/>
            </a:lvl1pPr>
          </a:lstStyle>
          <a:p>
            <a:pPr>
              <a:defRPr/>
            </a:pPr>
            <a:fld id="{FDC4F14E-98BC-464D-A67C-7BDC7A9D23D6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3475462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 hasCustomPrompt="1"/>
          </p:nvPr>
        </p:nvSpPr>
        <p:spPr>
          <a:xfrm>
            <a:off x="683568" y="285751"/>
            <a:ext cx="6938020" cy="694977"/>
          </a:xfrm>
          <a:prstGeom prst="rect">
            <a:avLst/>
          </a:prstGeom>
        </p:spPr>
        <p:txBody>
          <a:bodyPr anchor="b"/>
          <a:lstStyle>
            <a:lvl1pPr>
              <a:defRPr b="1">
                <a:latin typeface="+mn-lt"/>
              </a:defRPr>
            </a:lvl1pPr>
          </a:lstStyle>
          <a:p>
            <a:r>
              <a:rPr lang="pl-PL" dirty="0" smtClean="0"/>
              <a:t>Kliknij, aby dodać tytuł slajdu</a:t>
            </a:r>
            <a:endParaRPr lang="pl-PL" dirty="0"/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683568" y="1268760"/>
            <a:ext cx="7907337" cy="4503738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numeru slajdu 2"/>
          <p:cNvSpPr txBox="1">
            <a:spLocks/>
          </p:cNvSpPr>
          <p:nvPr userDrawn="1"/>
        </p:nvSpPr>
        <p:spPr>
          <a:xfrm>
            <a:off x="155575" y="6453336"/>
            <a:ext cx="2111375" cy="30738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1pPr>
            <a:lvl2pPr marL="4572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2pPr>
            <a:lvl3pPr marL="9144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3pPr>
            <a:lvl4pPr marL="1371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4pPr>
            <a:lvl5pPr marL="18288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Lucida Sans Unicode" panose="020B0602030504020204" pitchFamily="34" charset="0"/>
              </a:defRPr>
            </a:lvl9pPr>
          </a:lstStyle>
          <a:p>
            <a:pPr>
              <a:defRPr/>
            </a:pPr>
            <a:r>
              <a:rPr lang="pl-PL" altLang="pl-PL" sz="1200" dirty="0" smtClean="0">
                <a:solidFill>
                  <a:schemeClr val="bg1">
                    <a:lumMod val="50000"/>
                  </a:schemeClr>
                </a:solidFill>
              </a:rPr>
              <a:t>Slajd</a:t>
            </a:r>
            <a:r>
              <a:rPr lang="pl-PL" altLang="pl-PL" sz="1200" baseline="0" dirty="0" smtClean="0">
                <a:solidFill>
                  <a:schemeClr val="bg1">
                    <a:lumMod val="50000"/>
                  </a:schemeClr>
                </a:solidFill>
              </a:rPr>
              <a:t> nr </a:t>
            </a:r>
            <a:fld id="{C2D24451-5FD2-4D6E-803E-9711792AD67E}" type="slidenum">
              <a:rPr lang="en-GB" altLang="pl-PL" sz="1200" smtClean="0">
                <a:solidFill>
                  <a:schemeClr val="bg1">
                    <a:lumMod val="50000"/>
                  </a:schemeClr>
                </a:solidFill>
              </a:rPr>
              <a:pPr>
                <a:defRPr/>
              </a:pPr>
              <a:t>‹#›</a:t>
            </a:fld>
            <a:r>
              <a:rPr lang="pl-PL" altLang="pl-PL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GB" altLang="pl-PL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44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2D24451-5FD2-4D6E-803E-9711792AD67E}" type="slidenum">
              <a:rPr lang="en-GB" altLang="pl-PL" smtClean="0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316057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2D24451-5FD2-4D6E-803E-9711792AD67E}" type="slidenum">
              <a:rPr lang="en-GB" altLang="pl-PL" smtClean="0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488955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2D24451-5FD2-4D6E-803E-9711792AD67E}" type="slidenum">
              <a:rPr lang="en-GB" altLang="pl-PL" smtClean="0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004676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2D24451-5FD2-4D6E-803E-9711792AD67E}" type="slidenum">
              <a:rPr lang="en-GB" altLang="pl-PL" smtClean="0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2091780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2D24451-5FD2-4D6E-803E-9711792AD67E}" type="slidenum">
              <a:rPr lang="en-GB" altLang="pl-PL" smtClean="0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1078918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Pust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C2D24451-5FD2-4D6E-803E-9711792AD67E}" type="slidenum">
              <a:rPr lang="en-GB" altLang="pl-PL" smtClean="0"/>
              <a:pPr>
                <a:defRPr/>
              </a:pPr>
              <a:t>‹#›</a:t>
            </a:fld>
            <a:endParaRPr lang="en-GB" altLang="pl-PL"/>
          </a:p>
        </p:txBody>
      </p:sp>
    </p:spTree>
    <p:extLst>
      <p:ext uri="{BB962C8B-B14F-4D97-AF65-F5344CB8AC3E}">
        <p14:creationId xmlns:p14="http://schemas.microsoft.com/office/powerpoint/2010/main" val="738594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3.jpe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 userDrawn="1"/>
        </p:nvSpPr>
        <p:spPr bwMode="auto">
          <a:xfrm>
            <a:off x="6715125" y="5214938"/>
            <a:ext cx="21431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158750" indent="-158750">
              <a:tabLst>
                <a:tab pos="158750" algn="l"/>
                <a:tab pos="606425" algn="l"/>
                <a:tab pos="1055688" algn="l"/>
                <a:tab pos="1504950" algn="l"/>
                <a:tab pos="1954213" algn="l"/>
                <a:tab pos="2403475" algn="l"/>
                <a:tab pos="2852738" algn="l"/>
                <a:tab pos="3302000" algn="l"/>
                <a:tab pos="3751263" algn="l"/>
                <a:tab pos="4200525" algn="l"/>
                <a:tab pos="4649788" algn="l"/>
                <a:tab pos="5099050" algn="l"/>
                <a:tab pos="5548313" algn="l"/>
                <a:tab pos="5997575" algn="l"/>
                <a:tab pos="6446838" algn="l"/>
                <a:tab pos="6896100" algn="l"/>
                <a:tab pos="7345363" algn="l"/>
                <a:tab pos="7794625" algn="l"/>
                <a:tab pos="8243888" algn="l"/>
                <a:tab pos="8693150" algn="l"/>
                <a:tab pos="91424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tabLst>
                <a:tab pos="158750" algn="l"/>
                <a:tab pos="606425" algn="l"/>
                <a:tab pos="1055688" algn="l"/>
                <a:tab pos="1504950" algn="l"/>
                <a:tab pos="1954213" algn="l"/>
                <a:tab pos="2403475" algn="l"/>
                <a:tab pos="2852738" algn="l"/>
                <a:tab pos="3302000" algn="l"/>
                <a:tab pos="3751263" algn="l"/>
                <a:tab pos="4200525" algn="l"/>
                <a:tab pos="4649788" algn="l"/>
                <a:tab pos="5099050" algn="l"/>
                <a:tab pos="5548313" algn="l"/>
                <a:tab pos="5997575" algn="l"/>
                <a:tab pos="6446838" algn="l"/>
                <a:tab pos="6896100" algn="l"/>
                <a:tab pos="7345363" algn="l"/>
                <a:tab pos="7794625" algn="l"/>
                <a:tab pos="8243888" algn="l"/>
                <a:tab pos="8693150" algn="l"/>
                <a:tab pos="91424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tabLst>
                <a:tab pos="158750" algn="l"/>
                <a:tab pos="606425" algn="l"/>
                <a:tab pos="1055688" algn="l"/>
                <a:tab pos="1504950" algn="l"/>
                <a:tab pos="1954213" algn="l"/>
                <a:tab pos="2403475" algn="l"/>
                <a:tab pos="2852738" algn="l"/>
                <a:tab pos="3302000" algn="l"/>
                <a:tab pos="3751263" algn="l"/>
                <a:tab pos="4200525" algn="l"/>
                <a:tab pos="4649788" algn="l"/>
                <a:tab pos="5099050" algn="l"/>
                <a:tab pos="5548313" algn="l"/>
                <a:tab pos="5997575" algn="l"/>
                <a:tab pos="6446838" algn="l"/>
                <a:tab pos="6896100" algn="l"/>
                <a:tab pos="7345363" algn="l"/>
                <a:tab pos="7794625" algn="l"/>
                <a:tab pos="8243888" algn="l"/>
                <a:tab pos="8693150" algn="l"/>
                <a:tab pos="91424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tabLst>
                <a:tab pos="158750" algn="l"/>
                <a:tab pos="606425" algn="l"/>
                <a:tab pos="1055688" algn="l"/>
                <a:tab pos="1504950" algn="l"/>
                <a:tab pos="1954213" algn="l"/>
                <a:tab pos="2403475" algn="l"/>
                <a:tab pos="2852738" algn="l"/>
                <a:tab pos="3302000" algn="l"/>
                <a:tab pos="3751263" algn="l"/>
                <a:tab pos="4200525" algn="l"/>
                <a:tab pos="4649788" algn="l"/>
                <a:tab pos="5099050" algn="l"/>
                <a:tab pos="5548313" algn="l"/>
                <a:tab pos="5997575" algn="l"/>
                <a:tab pos="6446838" algn="l"/>
                <a:tab pos="6896100" algn="l"/>
                <a:tab pos="7345363" algn="l"/>
                <a:tab pos="7794625" algn="l"/>
                <a:tab pos="8243888" algn="l"/>
                <a:tab pos="8693150" algn="l"/>
                <a:tab pos="91424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tabLst>
                <a:tab pos="158750" algn="l"/>
                <a:tab pos="606425" algn="l"/>
                <a:tab pos="1055688" algn="l"/>
                <a:tab pos="1504950" algn="l"/>
                <a:tab pos="1954213" algn="l"/>
                <a:tab pos="2403475" algn="l"/>
                <a:tab pos="2852738" algn="l"/>
                <a:tab pos="3302000" algn="l"/>
                <a:tab pos="3751263" algn="l"/>
                <a:tab pos="4200525" algn="l"/>
                <a:tab pos="4649788" algn="l"/>
                <a:tab pos="5099050" algn="l"/>
                <a:tab pos="5548313" algn="l"/>
                <a:tab pos="5997575" algn="l"/>
                <a:tab pos="6446838" algn="l"/>
                <a:tab pos="6896100" algn="l"/>
                <a:tab pos="7345363" algn="l"/>
                <a:tab pos="7794625" algn="l"/>
                <a:tab pos="8243888" algn="l"/>
                <a:tab pos="8693150" algn="l"/>
                <a:tab pos="91424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158750" algn="l"/>
                <a:tab pos="606425" algn="l"/>
                <a:tab pos="1055688" algn="l"/>
                <a:tab pos="1504950" algn="l"/>
                <a:tab pos="1954213" algn="l"/>
                <a:tab pos="2403475" algn="l"/>
                <a:tab pos="2852738" algn="l"/>
                <a:tab pos="3302000" algn="l"/>
                <a:tab pos="3751263" algn="l"/>
                <a:tab pos="4200525" algn="l"/>
                <a:tab pos="4649788" algn="l"/>
                <a:tab pos="5099050" algn="l"/>
                <a:tab pos="5548313" algn="l"/>
                <a:tab pos="5997575" algn="l"/>
                <a:tab pos="6446838" algn="l"/>
                <a:tab pos="6896100" algn="l"/>
                <a:tab pos="7345363" algn="l"/>
                <a:tab pos="7794625" algn="l"/>
                <a:tab pos="8243888" algn="l"/>
                <a:tab pos="8693150" algn="l"/>
                <a:tab pos="91424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158750" algn="l"/>
                <a:tab pos="606425" algn="l"/>
                <a:tab pos="1055688" algn="l"/>
                <a:tab pos="1504950" algn="l"/>
                <a:tab pos="1954213" algn="l"/>
                <a:tab pos="2403475" algn="l"/>
                <a:tab pos="2852738" algn="l"/>
                <a:tab pos="3302000" algn="l"/>
                <a:tab pos="3751263" algn="l"/>
                <a:tab pos="4200525" algn="l"/>
                <a:tab pos="4649788" algn="l"/>
                <a:tab pos="5099050" algn="l"/>
                <a:tab pos="5548313" algn="l"/>
                <a:tab pos="5997575" algn="l"/>
                <a:tab pos="6446838" algn="l"/>
                <a:tab pos="6896100" algn="l"/>
                <a:tab pos="7345363" algn="l"/>
                <a:tab pos="7794625" algn="l"/>
                <a:tab pos="8243888" algn="l"/>
                <a:tab pos="8693150" algn="l"/>
                <a:tab pos="91424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158750" algn="l"/>
                <a:tab pos="606425" algn="l"/>
                <a:tab pos="1055688" algn="l"/>
                <a:tab pos="1504950" algn="l"/>
                <a:tab pos="1954213" algn="l"/>
                <a:tab pos="2403475" algn="l"/>
                <a:tab pos="2852738" algn="l"/>
                <a:tab pos="3302000" algn="l"/>
                <a:tab pos="3751263" algn="l"/>
                <a:tab pos="4200525" algn="l"/>
                <a:tab pos="4649788" algn="l"/>
                <a:tab pos="5099050" algn="l"/>
                <a:tab pos="5548313" algn="l"/>
                <a:tab pos="5997575" algn="l"/>
                <a:tab pos="6446838" algn="l"/>
                <a:tab pos="6896100" algn="l"/>
                <a:tab pos="7345363" algn="l"/>
                <a:tab pos="7794625" algn="l"/>
                <a:tab pos="8243888" algn="l"/>
                <a:tab pos="8693150" algn="l"/>
                <a:tab pos="91424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158750" algn="l"/>
                <a:tab pos="606425" algn="l"/>
                <a:tab pos="1055688" algn="l"/>
                <a:tab pos="1504950" algn="l"/>
                <a:tab pos="1954213" algn="l"/>
                <a:tab pos="2403475" algn="l"/>
                <a:tab pos="2852738" algn="l"/>
                <a:tab pos="3302000" algn="l"/>
                <a:tab pos="3751263" algn="l"/>
                <a:tab pos="4200525" algn="l"/>
                <a:tab pos="4649788" algn="l"/>
                <a:tab pos="5099050" algn="l"/>
                <a:tab pos="5548313" algn="l"/>
                <a:tab pos="5997575" algn="l"/>
                <a:tab pos="6446838" algn="l"/>
                <a:tab pos="6896100" algn="l"/>
                <a:tab pos="7345363" algn="l"/>
                <a:tab pos="7794625" algn="l"/>
                <a:tab pos="8243888" algn="l"/>
                <a:tab pos="8693150" algn="l"/>
                <a:tab pos="91424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ts val="2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None/>
            </a:pPr>
            <a:endParaRPr lang="pl-PL" altLang="pl-PL" sz="1000">
              <a:solidFill>
                <a:srgbClr val="FFFFFF"/>
              </a:solidFill>
            </a:endParaRPr>
          </a:p>
          <a:p>
            <a:pPr algn="ctr" eaLnBrk="1" hangingPunct="1">
              <a:spcBef>
                <a:spcPts val="2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None/>
            </a:pPr>
            <a:endParaRPr lang="en-GB" altLang="pl-PL" sz="1000">
              <a:solidFill>
                <a:srgbClr val="FFFFFF"/>
              </a:solidFill>
            </a:endParaRPr>
          </a:p>
        </p:txBody>
      </p:sp>
      <p:sp>
        <p:nvSpPr>
          <p:cNvPr id="3" name="Text Box 4"/>
          <p:cNvSpPr txBox="1">
            <a:spLocks noChangeArrowheads="1"/>
          </p:cNvSpPr>
          <p:nvPr userDrawn="1"/>
        </p:nvSpPr>
        <p:spPr bwMode="auto">
          <a:xfrm>
            <a:off x="142875" y="6286500"/>
            <a:ext cx="2643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>
                <a:srgbClr val="5E5F60"/>
              </a:buClr>
              <a:buSzPct val="100000"/>
              <a:buFont typeface="Arial" panose="020B0604020202020204" pitchFamily="34" charset="0"/>
              <a:buNone/>
            </a:pPr>
            <a:endParaRPr lang="pl-PL" altLang="pl-PL"/>
          </a:p>
        </p:txBody>
      </p:sp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-12700" y="1268413"/>
            <a:ext cx="9156700" cy="4537075"/>
          </a:xfrm>
          <a:prstGeom prst="rect">
            <a:avLst/>
          </a:prstGeom>
          <a:solidFill>
            <a:srgbClr val="AE0F0A">
              <a:alpha val="9058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endParaRPr lang="pl-PL" altLang="pl-PL"/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3089486" y="0"/>
            <a:ext cx="2952328" cy="19145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endParaRPr lang="pl-PL" altLang="pl-PL"/>
          </a:p>
        </p:txBody>
      </p:sp>
      <p:sp>
        <p:nvSpPr>
          <p:cNvPr id="6" name="Prostokąt 1"/>
          <p:cNvSpPr>
            <a:spLocks noChangeArrowheads="1"/>
          </p:cNvSpPr>
          <p:nvPr userDrawn="1"/>
        </p:nvSpPr>
        <p:spPr bwMode="auto">
          <a:xfrm>
            <a:off x="1588" y="0"/>
            <a:ext cx="9156700" cy="1268413"/>
          </a:xfrm>
          <a:prstGeom prst="rect">
            <a:avLst/>
          </a:prstGeom>
          <a:solidFill>
            <a:schemeClr val="bg1">
              <a:alpha val="9097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>
                <a:srgbClr val="5E5F60"/>
              </a:buClr>
              <a:buSzPct val="100000"/>
              <a:buFont typeface="Arial" panose="020B0604020202020204" pitchFamily="34" charset="0"/>
              <a:buNone/>
            </a:pPr>
            <a:endParaRPr lang="pl-PL" altLang="pl-PL"/>
          </a:p>
        </p:txBody>
      </p:sp>
      <p:pic>
        <p:nvPicPr>
          <p:cNvPr id="7" name="Obraz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12438" y="207963"/>
            <a:ext cx="2161306" cy="156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rostokąt 1"/>
          <p:cNvSpPr>
            <a:spLocks noChangeArrowheads="1"/>
          </p:cNvSpPr>
          <p:nvPr userDrawn="1"/>
        </p:nvSpPr>
        <p:spPr bwMode="auto">
          <a:xfrm>
            <a:off x="-12700" y="5805488"/>
            <a:ext cx="9156700" cy="1060450"/>
          </a:xfrm>
          <a:prstGeom prst="rect">
            <a:avLst/>
          </a:prstGeom>
          <a:solidFill>
            <a:schemeClr val="bg1">
              <a:alpha val="9097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>
                <a:srgbClr val="5E5F60"/>
              </a:buClr>
              <a:buSzPct val="100000"/>
              <a:buFont typeface="Arial" panose="020B0604020202020204" pitchFamily="34" charset="0"/>
              <a:buNone/>
            </a:pPr>
            <a:endParaRPr lang="pl-PL" altLang="pl-PL"/>
          </a:p>
        </p:txBody>
      </p:sp>
      <p:sp>
        <p:nvSpPr>
          <p:cNvPr id="10" name="pole tekstowe 11"/>
          <p:cNvSpPr txBox="1">
            <a:spLocks noChangeArrowheads="1"/>
          </p:cNvSpPr>
          <p:nvPr userDrawn="1"/>
        </p:nvSpPr>
        <p:spPr bwMode="auto">
          <a:xfrm>
            <a:off x="7020272" y="6045144"/>
            <a:ext cx="19716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/>
            <a:r>
              <a:rPr lang="pl-PL" altLang="pl-PL" sz="800" dirty="0" smtClean="0">
                <a:solidFill>
                  <a:schemeClr val="tx1"/>
                </a:solidFill>
              </a:rPr>
              <a:t>Urząd Ochrony Danych </a:t>
            </a:r>
            <a:r>
              <a:rPr lang="pl-PL" altLang="pl-PL" sz="800" dirty="0">
                <a:solidFill>
                  <a:schemeClr val="tx1"/>
                </a:solidFill>
              </a:rPr>
              <a:t>Osobowych </a:t>
            </a:r>
          </a:p>
          <a:p>
            <a:pPr algn="ctr"/>
            <a:r>
              <a:rPr lang="pl-PL" altLang="pl-PL" sz="800" dirty="0">
                <a:solidFill>
                  <a:schemeClr val="tx1"/>
                </a:solidFill>
              </a:rPr>
              <a:t>ul. Stawki 2, 00-193 Warszawa </a:t>
            </a:r>
          </a:p>
          <a:p>
            <a:pPr algn="ctr"/>
            <a:r>
              <a:rPr lang="pl-PL" altLang="pl-PL" sz="800" dirty="0" smtClean="0">
                <a:solidFill>
                  <a:schemeClr val="tx1"/>
                </a:solidFill>
              </a:rPr>
              <a:t>www.uodo.gov.pl </a:t>
            </a:r>
            <a:endParaRPr lang="pl-PL" altLang="pl-PL" sz="800" dirty="0">
              <a:solidFill>
                <a:schemeClr val="tx1"/>
              </a:solidFill>
            </a:endParaRPr>
          </a:p>
          <a:p>
            <a:pPr algn="ctr"/>
            <a:r>
              <a:rPr lang="pl-PL" altLang="pl-PL" sz="800" dirty="0" smtClean="0">
                <a:solidFill>
                  <a:schemeClr val="tx1"/>
                </a:solidFill>
              </a:rPr>
              <a:t>kancelaria@uodo.gov.pl </a:t>
            </a:r>
            <a:endParaRPr lang="pl-PL" altLang="pl-PL" sz="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101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F6822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158750" indent="-158750" algn="l" defTabSz="449263" rtl="0" eaLnBrk="0" fontAlgn="base" hangingPunct="0">
        <a:spcBef>
          <a:spcPts val="50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•"/>
        <a:defRPr sz="2000">
          <a:solidFill>
            <a:srgbClr val="5E5F60"/>
          </a:solidFill>
          <a:latin typeface="+mn-lt"/>
          <a:ea typeface="+mn-ea"/>
          <a:cs typeface="+mn-cs"/>
        </a:defRPr>
      </a:lvl1pPr>
      <a:lvl2pPr marL="339725" indent="-165100" algn="l" defTabSz="449263" rtl="0" eaLnBrk="0" fontAlgn="base" hangingPunct="0">
        <a:spcBef>
          <a:spcPts val="45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–"/>
        <a:defRPr>
          <a:solidFill>
            <a:srgbClr val="5E5F60"/>
          </a:solidFill>
          <a:latin typeface="+mn-lt"/>
          <a:ea typeface="+mn-ea"/>
          <a:cs typeface="+mn-cs"/>
        </a:defRPr>
      </a:lvl2pPr>
      <a:lvl3pPr marL="520700" indent="-160338" algn="l" defTabSz="449263" rtl="0" eaLnBrk="0" fontAlgn="base" hangingPunct="0">
        <a:spcBef>
          <a:spcPts val="40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•"/>
        <a:defRPr sz="1600">
          <a:solidFill>
            <a:srgbClr val="5E5F60"/>
          </a:solidFill>
          <a:latin typeface="+mn-lt"/>
          <a:ea typeface="+mn-ea"/>
          <a:cs typeface="+mn-cs"/>
        </a:defRPr>
      </a:lvl3pPr>
      <a:lvl4pPr marL="692150" indent="-1587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–"/>
        <a:defRPr sz="1400">
          <a:solidFill>
            <a:srgbClr val="5E5F60"/>
          </a:solidFill>
          <a:latin typeface="+mn-lt"/>
          <a:ea typeface="+mn-ea"/>
          <a:cs typeface="+mn-cs"/>
        </a:defRPr>
      </a:lvl4pPr>
      <a:lvl5pPr marL="8731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5pPr>
      <a:lvl6pPr marL="13303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6pPr>
      <a:lvl7pPr marL="17875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7pPr>
      <a:lvl8pPr marL="22447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8pPr>
      <a:lvl9pPr marL="27019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3209925" y="6092825"/>
            <a:ext cx="2895600" cy="4127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643313" y="6500813"/>
            <a:ext cx="2111375" cy="198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9C9D9D"/>
              </a:buClr>
              <a:buSzPct val="100000"/>
              <a:buFont typeface="Arial" panose="020B0604020202020204" pitchFamily="34" charset="0"/>
              <a:buNone/>
              <a:defRPr sz="1000" smtClean="0">
                <a:solidFill>
                  <a:srgbClr val="9C9D9D"/>
                </a:solidFill>
              </a:defRPr>
            </a:lvl1pPr>
          </a:lstStyle>
          <a:p>
            <a:pPr>
              <a:defRPr/>
            </a:pPr>
            <a:fld id="{C2D24451-5FD2-4D6E-803E-9711792AD67E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  <p:sp>
        <p:nvSpPr>
          <p:cNvPr id="3" name="Rectangle 11"/>
          <p:cNvSpPr>
            <a:spLocks noChangeArrowheads="1"/>
          </p:cNvSpPr>
          <p:nvPr userDrawn="1"/>
        </p:nvSpPr>
        <p:spPr bwMode="auto">
          <a:xfrm>
            <a:off x="0" y="6309320"/>
            <a:ext cx="9159875" cy="61913"/>
          </a:xfrm>
          <a:prstGeom prst="rect">
            <a:avLst/>
          </a:prstGeom>
          <a:solidFill>
            <a:srgbClr val="AE0F0A">
              <a:alpha val="90979"/>
            </a:srgbClr>
          </a:solidFill>
          <a:ln>
            <a:noFill/>
          </a:ln>
          <a:extLst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031" name="Prostokąt 10"/>
          <p:cNvSpPr>
            <a:spLocks noChangeArrowheads="1"/>
          </p:cNvSpPr>
          <p:nvPr userDrawn="1"/>
        </p:nvSpPr>
        <p:spPr bwMode="auto">
          <a:xfrm>
            <a:off x="0" y="6337250"/>
            <a:ext cx="9159875" cy="5144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>
                <a:srgbClr val="5E5F60"/>
              </a:buClr>
              <a:buSzPct val="100000"/>
              <a:buFont typeface="Arial" panose="020B0604020202020204" pitchFamily="34" charset="0"/>
              <a:buNone/>
              <a:defRPr/>
            </a:pPr>
            <a:endParaRPr lang="pl-PL" altLang="pl-PL" smtClean="0"/>
          </a:p>
        </p:txBody>
      </p:sp>
      <p:sp>
        <p:nvSpPr>
          <p:cNvPr id="1033" name="pole tekstowe 12"/>
          <p:cNvSpPr txBox="1">
            <a:spLocks noChangeArrowheads="1"/>
          </p:cNvSpPr>
          <p:nvPr userDrawn="1"/>
        </p:nvSpPr>
        <p:spPr bwMode="auto">
          <a:xfrm>
            <a:off x="7672388" y="6437708"/>
            <a:ext cx="1563687" cy="2778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defRPr/>
            </a:pPr>
            <a:r>
              <a:rPr lang="pl-PL" altLang="pl-PL" sz="1200" dirty="0" smtClean="0">
                <a:solidFill>
                  <a:srgbClr val="7F7F7F"/>
                </a:solidFill>
              </a:rPr>
              <a:t>www.uodo.gov.pl</a:t>
            </a:r>
          </a:p>
        </p:txBody>
      </p:sp>
      <p:sp>
        <p:nvSpPr>
          <p:cNvPr id="12" name="Prostokąt 6"/>
          <p:cNvSpPr>
            <a:spLocks noChangeArrowheads="1"/>
          </p:cNvSpPr>
          <p:nvPr userDrawn="1"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pic>
        <p:nvPicPr>
          <p:cNvPr id="13" name="Obraz 4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0352" y="188640"/>
            <a:ext cx="1225202" cy="887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4" r:id="rId7"/>
    <p:sldLayoutId id="2147483676" r:id="rId8"/>
    <p:sldLayoutId id="214748367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C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C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C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C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C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158750" indent="-158750" algn="l" defTabSz="449263" rtl="0" eaLnBrk="0" fontAlgn="base" hangingPunct="0">
        <a:spcBef>
          <a:spcPts val="50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•"/>
        <a:defRPr sz="2000">
          <a:solidFill>
            <a:srgbClr val="5E5F60"/>
          </a:solidFill>
          <a:latin typeface="+mn-lt"/>
          <a:ea typeface="+mn-ea"/>
          <a:cs typeface="+mn-cs"/>
        </a:defRPr>
      </a:lvl1pPr>
      <a:lvl2pPr marL="339725" indent="-165100" algn="l" defTabSz="449263" rtl="0" eaLnBrk="0" fontAlgn="base" hangingPunct="0">
        <a:spcBef>
          <a:spcPts val="45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–"/>
        <a:defRPr>
          <a:solidFill>
            <a:srgbClr val="5E5F60"/>
          </a:solidFill>
          <a:latin typeface="+mn-lt"/>
          <a:ea typeface="+mn-ea"/>
          <a:cs typeface="+mn-cs"/>
        </a:defRPr>
      </a:lvl2pPr>
      <a:lvl3pPr marL="520700" indent="-160338" algn="l" defTabSz="449263" rtl="0" eaLnBrk="0" fontAlgn="base" hangingPunct="0">
        <a:spcBef>
          <a:spcPts val="40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•"/>
        <a:defRPr sz="1600">
          <a:solidFill>
            <a:srgbClr val="5E5F60"/>
          </a:solidFill>
          <a:latin typeface="+mn-lt"/>
          <a:ea typeface="+mn-ea"/>
          <a:cs typeface="+mn-cs"/>
        </a:defRPr>
      </a:lvl3pPr>
      <a:lvl4pPr marL="692150" indent="-1587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–"/>
        <a:defRPr sz="1400">
          <a:solidFill>
            <a:srgbClr val="5E5F60"/>
          </a:solidFill>
          <a:latin typeface="+mn-lt"/>
          <a:ea typeface="+mn-ea"/>
          <a:cs typeface="+mn-cs"/>
        </a:defRPr>
      </a:lvl4pPr>
      <a:lvl5pPr marL="8731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5pPr>
      <a:lvl6pPr marL="13303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6pPr>
      <a:lvl7pPr marL="17875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7pPr>
      <a:lvl8pPr marL="22447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8pPr>
      <a:lvl9pPr marL="27019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3209925" y="6092825"/>
            <a:ext cx="2895600" cy="4127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/>
          <a:lstStyle>
            <a:lvl1pPr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5E5F60"/>
              </a:buClr>
              <a:buSzPct val="100000"/>
              <a:buFont typeface="Arial" panose="020B0604020202020204" pitchFamily="34" charset="0"/>
              <a:defRPr>
                <a:solidFill>
                  <a:schemeClr val="bg1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defRPr/>
            </a:pPr>
            <a:endParaRPr lang="pl-PL" altLang="pl-PL" smtClean="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643313" y="6500813"/>
            <a:ext cx="2111375" cy="198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9C9D9D"/>
              </a:buClr>
              <a:buSzPct val="100000"/>
              <a:buFont typeface="Arial" panose="020B0604020202020204" pitchFamily="34" charset="0"/>
              <a:buNone/>
              <a:defRPr sz="1000" smtClean="0">
                <a:solidFill>
                  <a:srgbClr val="9C9D9D"/>
                </a:solidFill>
              </a:defRPr>
            </a:lvl1pPr>
          </a:lstStyle>
          <a:p>
            <a:pPr>
              <a:defRPr/>
            </a:pPr>
            <a:fld id="{C2D24451-5FD2-4D6E-803E-9711792AD67E}" type="slidenum">
              <a:rPr lang="en-GB" altLang="pl-PL"/>
              <a:pPr>
                <a:defRPr/>
              </a:pPr>
              <a:t>‹#›</a:t>
            </a:fld>
            <a:endParaRPr lang="en-GB" altLang="pl-PL"/>
          </a:p>
        </p:txBody>
      </p:sp>
      <p:sp>
        <p:nvSpPr>
          <p:cNvPr id="3" name="Rectangle 11"/>
          <p:cNvSpPr>
            <a:spLocks noChangeArrowheads="1"/>
          </p:cNvSpPr>
          <p:nvPr userDrawn="1"/>
        </p:nvSpPr>
        <p:spPr bwMode="auto">
          <a:xfrm>
            <a:off x="0" y="6309320"/>
            <a:ext cx="9159875" cy="61913"/>
          </a:xfrm>
          <a:prstGeom prst="rect">
            <a:avLst/>
          </a:prstGeom>
          <a:solidFill>
            <a:srgbClr val="AE0F0A">
              <a:alpha val="90979"/>
            </a:srgbClr>
          </a:solidFill>
          <a:ln>
            <a:noFill/>
          </a:ln>
          <a:extLst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defRPr/>
            </a:pPr>
            <a:endParaRPr lang="pl-PL" altLang="pl-PL" smtClean="0"/>
          </a:p>
        </p:txBody>
      </p:sp>
      <p:sp>
        <p:nvSpPr>
          <p:cNvPr id="1031" name="Prostokąt 10"/>
          <p:cNvSpPr>
            <a:spLocks noChangeArrowheads="1"/>
          </p:cNvSpPr>
          <p:nvPr userDrawn="1"/>
        </p:nvSpPr>
        <p:spPr bwMode="auto">
          <a:xfrm>
            <a:off x="0" y="6337250"/>
            <a:ext cx="9159875" cy="514400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buClr>
                <a:srgbClr val="5E5F60"/>
              </a:buClr>
              <a:buSzPct val="100000"/>
              <a:buFont typeface="Arial" panose="020B0604020202020204" pitchFamily="34" charset="0"/>
              <a:buNone/>
              <a:defRPr/>
            </a:pPr>
            <a:endParaRPr lang="pl-PL" altLang="pl-PL" smtClean="0"/>
          </a:p>
        </p:txBody>
      </p:sp>
      <p:sp>
        <p:nvSpPr>
          <p:cNvPr id="1033" name="pole tekstowe 12"/>
          <p:cNvSpPr txBox="1">
            <a:spLocks noChangeArrowheads="1"/>
          </p:cNvSpPr>
          <p:nvPr userDrawn="1"/>
        </p:nvSpPr>
        <p:spPr bwMode="auto">
          <a:xfrm>
            <a:off x="7672388" y="6437708"/>
            <a:ext cx="1563687" cy="2778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defRPr/>
            </a:pPr>
            <a:r>
              <a:rPr lang="pl-PL" altLang="pl-PL" sz="1200" dirty="0" smtClean="0">
                <a:solidFill>
                  <a:srgbClr val="7F7F7F"/>
                </a:solidFill>
              </a:rPr>
              <a:t>www.uodo.gov.pl</a:t>
            </a:r>
          </a:p>
        </p:txBody>
      </p:sp>
    </p:spTree>
    <p:extLst>
      <p:ext uri="{BB962C8B-B14F-4D97-AF65-F5344CB8AC3E}">
        <p14:creationId xmlns:p14="http://schemas.microsoft.com/office/powerpoint/2010/main" val="2996609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C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C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C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C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anose="02020603050405020304" pitchFamily="18" charset="0"/>
        <a:defRPr sz="2200">
          <a:solidFill>
            <a:srgbClr val="C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6pPr>
      <a:lvl7pPr marL="9144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7pPr>
      <a:lvl8pPr marL="13716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8pPr>
      <a:lvl9pPr marL="1828800" algn="l" defTabSz="449263" rtl="0" eaLnBrk="0" fontAlgn="base" hangingPunct="0">
        <a:spcBef>
          <a:spcPct val="0"/>
        </a:spcBef>
        <a:spcAft>
          <a:spcPct val="0"/>
        </a:spcAft>
        <a:buClr>
          <a:srgbClr val="F68220"/>
        </a:buClr>
        <a:buSzPct val="100000"/>
        <a:buFont typeface="Times New Roman" pitchFamily="16" charset="0"/>
        <a:defRPr sz="2200">
          <a:solidFill>
            <a:srgbClr val="F68220"/>
          </a:solidFill>
          <a:latin typeface="Times New Roman" pitchFamily="16" charset="0"/>
          <a:ea typeface="Lucida Sans Unicode" charset="0"/>
          <a:cs typeface="Lucida Sans Unicode" charset="0"/>
        </a:defRPr>
      </a:lvl9pPr>
    </p:titleStyle>
    <p:bodyStyle>
      <a:lvl1pPr marL="158750" indent="-158750" algn="l" defTabSz="449263" rtl="0" eaLnBrk="0" fontAlgn="base" hangingPunct="0">
        <a:spcBef>
          <a:spcPts val="50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•"/>
        <a:defRPr sz="2000">
          <a:solidFill>
            <a:srgbClr val="5E5F60"/>
          </a:solidFill>
          <a:latin typeface="+mn-lt"/>
          <a:ea typeface="+mn-ea"/>
          <a:cs typeface="+mn-cs"/>
        </a:defRPr>
      </a:lvl1pPr>
      <a:lvl2pPr marL="339725" indent="-165100" algn="l" defTabSz="449263" rtl="0" eaLnBrk="0" fontAlgn="base" hangingPunct="0">
        <a:spcBef>
          <a:spcPts val="45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–"/>
        <a:defRPr>
          <a:solidFill>
            <a:srgbClr val="5E5F60"/>
          </a:solidFill>
          <a:latin typeface="+mn-lt"/>
          <a:ea typeface="+mn-ea"/>
          <a:cs typeface="+mn-cs"/>
        </a:defRPr>
      </a:lvl2pPr>
      <a:lvl3pPr marL="520700" indent="-160338" algn="l" defTabSz="449263" rtl="0" eaLnBrk="0" fontAlgn="base" hangingPunct="0">
        <a:spcBef>
          <a:spcPts val="40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•"/>
        <a:defRPr sz="1600">
          <a:solidFill>
            <a:srgbClr val="5E5F60"/>
          </a:solidFill>
          <a:latin typeface="+mn-lt"/>
          <a:ea typeface="+mn-ea"/>
          <a:cs typeface="+mn-cs"/>
        </a:defRPr>
      </a:lvl3pPr>
      <a:lvl4pPr marL="692150" indent="-1587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–"/>
        <a:defRPr sz="1400">
          <a:solidFill>
            <a:srgbClr val="5E5F60"/>
          </a:solidFill>
          <a:latin typeface="+mn-lt"/>
          <a:ea typeface="+mn-ea"/>
          <a:cs typeface="+mn-cs"/>
        </a:defRPr>
      </a:lvl4pPr>
      <a:lvl5pPr marL="8731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panose="020B0604020202020204" pitchFamily="34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5pPr>
      <a:lvl6pPr marL="13303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6pPr>
      <a:lvl7pPr marL="17875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7pPr>
      <a:lvl8pPr marL="22447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8pPr>
      <a:lvl9pPr marL="2701925" indent="-171450" algn="l" defTabSz="449263" rtl="0" eaLnBrk="0" fontAlgn="base" hangingPunct="0">
        <a:spcBef>
          <a:spcPts val="350"/>
        </a:spcBef>
        <a:spcAft>
          <a:spcPct val="0"/>
        </a:spcAft>
        <a:buClr>
          <a:srgbClr val="F68220"/>
        </a:buClr>
        <a:buSzPct val="100000"/>
        <a:buFont typeface="Arial" charset="0"/>
        <a:buChar char="»"/>
        <a:defRPr sz="1400">
          <a:solidFill>
            <a:srgbClr val="5E5F60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odo.gov.pl/pl/127/219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orka.sejm.gov.pl/opinie8.nsf/nazwa/2989_u/$file/2989_u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ytuł 20"/>
          <p:cNvSpPr>
            <a:spLocks noGrp="1"/>
          </p:cNvSpPr>
          <p:nvPr>
            <p:ph type="title"/>
          </p:nvPr>
        </p:nvSpPr>
        <p:spPr>
          <a:xfrm>
            <a:off x="989806" y="2690842"/>
            <a:ext cx="7164388" cy="1872208"/>
          </a:xfrm>
        </p:spPr>
        <p:txBody>
          <a:bodyPr/>
          <a:lstStyle/>
          <a:p>
            <a:r>
              <a:rPr lang="pl-PL" sz="3200" dirty="0" smtClean="0"/>
              <a:t>Uprzednie konsultacje</a:t>
            </a:r>
            <a:br>
              <a:rPr lang="pl-PL" sz="3200" dirty="0" smtClean="0"/>
            </a:br>
            <a:r>
              <a:rPr lang="pl-PL" sz="3200" dirty="0" smtClean="0"/>
              <a:t>z organem nadzorczym</a:t>
            </a:r>
            <a:endParaRPr lang="pl-PL" sz="3200" dirty="0"/>
          </a:p>
        </p:txBody>
      </p:sp>
      <p:sp>
        <p:nvSpPr>
          <p:cNvPr id="22" name="Symbol zastępczy tekstu 21"/>
          <p:cNvSpPr>
            <a:spLocks noGrp="1"/>
          </p:cNvSpPr>
          <p:nvPr>
            <p:ph type="body" sz="quarter" idx="12"/>
          </p:nvPr>
        </p:nvSpPr>
        <p:spPr>
          <a:xfrm>
            <a:off x="1799903" y="4869160"/>
            <a:ext cx="5544194" cy="360337"/>
          </a:xfrm>
        </p:spPr>
        <p:txBody>
          <a:bodyPr/>
          <a:lstStyle/>
          <a:p>
            <a:r>
              <a:rPr lang="pl-PL" sz="1600" dirty="0" smtClean="0"/>
              <a:t>Zespół Współpracy z Administratorami Danych</a:t>
            </a:r>
            <a:endParaRPr lang="pl-PL" sz="1600" dirty="0"/>
          </a:p>
        </p:txBody>
      </p:sp>
      <p:sp>
        <p:nvSpPr>
          <p:cNvPr id="23" name="Symbol zastępczy tekstu 22"/>
          <p:cNvSpPr>
            <a:spLocks noGrp="1"/>
          </p:cNvSpPr>
          <p:nvPr>
            <p:ph type="body" sz="quarter" idx="14"/>
          </p:nvPr>
        </p:nvSpPr>
        <p:spPr>
          <a:xfrm>
            <a:off x="1800225" y="4293096"/>
            <a:ext cx="5543550" cy="474910"/>
          </a:xfrm>
        </p:spPr>
        <p:txBody>
          <a:bodyPr/>
          <a:lstStyle/>
          <a:p>
            <a:r>
              <a:rPr lang="pl-PL" sz="2400" dirty="0" smtClean="0"/>
              <a:t>Michał Mazur</a:t>
            </a:r>
            <a:endParaRPr lang="pl-PL" sz="2400" dirty="0"/>
          </a:p>
        </p:txBody>
      </p:sp>
      <p:sp>
        <p:nvSpPr>
          <p:cNvPr id="24" name="Symbol zastępczy tekstu 23"/>
          <p:cNvSpPr>
            <a:spLocks noGrp="1"/>
          </p:cNvSpPr>
          <p:nvPr>
            <p:ph type="body" sz="quarter" idx="15"/>
          </p:nvPr>
        </p:nvSpPr>
        <p:spPr>
          <a:xfrm>
            <a:off x="179512" y="6021288"/>
            <a:ext cx="2665413" cy="360040"/>
          </a:xfrm>
        </p:spPr>
        <p:txBody>
          <a:bodyPr/>
          <a:lstStyle/>
          <a:p>
            <a:r>
              <a:rPr lang="pl-PL" dirty="0" smtClean="0"/>
              <a:t>Warszawa, 19.12.2018 r.</a:t>
            </a:r>
            <a:endParaRPr lang="pl-PL" dirty="0"/>
          </a:p>
        </p:txBody>
      </p:sp>
      <p:sp>
        <p:nvSpPr>
          <p:cNvPr id="25" name="Symbol zastępczy tekstu 2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l-PL" dirty="0" smtClean="0"/>
              <a:t>17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555776" y="5137744"/>
            <a:ext cx="40324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 smtClean="0"/>
              <a:t>Urząd Ochrony Danych Osobowych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35330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468313" y="1196752"/>
            <a:ext cx="8240111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indent="0" algn="ctr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b="1" u="sng" dirty="0">
                <a:solidFill>
                  <a:schemeClr val="tx1"/>
                </a:solidFill>
                <a:cs typeface="Arial" panose="020B0604020202020204" pitchFamily="34" charset="0"/>
              </a:rPr>
              <a:t>P</a:t>
            </a:r>
            <a:r>
              <a:rPr lang="pl-PL" altLang="pl-PL" sz="2400" b="1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rzed </a:t>
            </a:r>
            <a:r>
              <a:rPr lang="pl-PL" altLang="pl-PL" sz="2400" b="1" u="sng" dirty="0">
                <a:solidFill>
                  <a:schemeClr val="tx1"/>
                </a:solidFill>
                <a:cs typeface="Arial" panose="020B0604020202020204" pitchFamily="34" charset="0"/>
              </a:rPr>
              <a:t>rozpoczęciem przetwarzania</a:t>
            </a: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endParaRPr lang="pl-PL" altLang="pl-PL" sz="2400" b="1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Sytuacja 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3:</a:t>
            </a:r>
            <a:endParaRPr lang="pl-PL" altLang="pl-PL" sz="2400" b="1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endParaRPr lang="pl-PL" altLang="pl-PL" sz="2400" b="1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Art. 36 ust 5 – Uzależnienie dopuszczalności przetwarzania od uprzedniej zgody organu nadzorczego do celów wykonania zadania realizowanego w interesie publicznym, w tym przetwarzania w związku z ochroną socjalną i zdrowiem publicznym.</a:t>
            </a:r>
            <a:endParaRPr lang="pl-PL" altLang="pl-PL" sz="24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Prostokąt 4"/>
          <p:cNvSpPr>
            <a:spLocks/>
          </p:cNvSpPr>
          <p:nvPr/>
        </p:nvSpPr>
        <p:spPr bwMode="auto">
          <a:xfrm>
            <a:off x="574805" y="188640"/>
            <a:ext cx="69533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</a:rPr>
              <a:t>Kto i w jakich sytuacjach zobowiązany jest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</a:rPr>
              <a:t>do złożenia wniosku?</a:t>
            </a:r>
          </a:p>
        </p:txBody>
      </p:sp>
    </p:spTree>
    <p:extLst>
      <p:ext uri="{BB962C8B-B14F-4D97-AF65-F5344CB8AC3E}">
        <p14:creationId xmlns:p14="http://schemas.microsoft.com/office/powerpoint/2010/main" val="2074206923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468313" y="1196752"/>
            <a:ext cx="8496175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defTabSz="914400">
              <a:spcBef>
                <a:spcPts val="0"/>
              </a:spcBef>
              <a:buClrTx/>
              <a:buSzTx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Dokonać oceny skutków dla ochrony danych</a:t>
            </a:r>
          </a:p>
          <a:p>
            <a:pPr defTabSz="914400">
              <a:spcBef>
                <a:spcPts val="0"/>
              </a:spcBef>
              <a:buClrTx/>
              <a:buSzTx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Ocena </a:t>
            </a:r>
            <a:r>
              <a:rPr lang="pl-PL" altLang="pl-PL" sz="2400" b="1" dirty="0">
                <a:solidFill>
                  <a:schemeClr val="tx1"/>
                </a:solidFill>
                <a:cs typeface="Arial" panose="020B0604020202020204" pitchFamily="34" charset="0"/>
              </a:rPr>
              <a:t>ta powinna w szczególności obejmować planowane środki, zabezpieczenia i mechanizmy mające zminimalizować 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wysokie ryzyko</a:t>
            </a:r>
          </a:p>
          <a:p>
            <a:pPr defTabSz="914400">
              <a:spcBef>
                <a:spcPts val="0"/>
              </a:spcBef>
              <a:buClrTx/>
              <a:buSzTx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Zgodność z kryteriami – zał. Nr 2 do wytyczny WP248</a:t>
            </a:r>
            <a:b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pl-PL" altLang="pl-PL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(</a:t>
            </a:r>
            <a:r>
              <a:rPr lang="pl-PL" sz="1800" dirty="0" smtClean="0">
                <a:solidFill>
                  <a:schemeClr val="tx1"/>
                </a:solidFill>
              </a:rPr>
              <a:t>Kryteria </a:t>
            </a:r>
            <a:r>
              <a:rPr lang="pl-PL" sz="1800" dirty="0">
                <a:solidFill>
                  <a:schemeClr val="tx1"/>
                </a:solidFill>
              </a:rPr>
              <a:t>można wykorzystać do wykazania, że konkretna metodyka oceny skutków dla ochrony danych spełnia standardy przewidziane w </a:t>
            </a:r>
            <a:r>
              <a:rPr lang="pl-PL" sz="1800" dirty="0" smtClean="0">
                <a:solidFill>
                  <a:schemeClr val="tx1"/>
                </a:solidFill>
              </a:rPr>
              <a:t>RODO)</a:t>
            </a:r>
          </a:p>
          <a:p>
            <a:pPr defTabSz="914400">
              <a:spcBef>
                <a:spcPts val="0"/>
              </a:spcBef>
              <a:buClrTx/>
              <a:buSzTx/>
            </a:pPr>
            <a:endParaRPr lang="pl-PL" altLang="pl-PL" sz="1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defTabSz="914400">
              <a:spcBef>
                <a:spcPts val="0"/>
              </a:spcBef>
              <a:buClrTx/>
              <a:buSzTx/>
            </a:pPr>
            <a:r>
              <a:rPr lang="pl-PL" sz="2400" dirty="0">
                <a:solidFill>
                  <a:schemeClr val="tx1"/>
                </a:solidFill>
              </a:rPr>
              <a:t>Wskazana jest ścisła współpraca pomiędzy administratorem, inspektorem ochrony danych oraz podmiotem przetwarzającym na każdym z etapów dokonywania oceny skutków dla ochrony danych. </a:t>
            </a:r>
            <a:endParaRPr lang="pl-PL" altLang="pl-PL" sz="24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Prostokąt 4"/>
          <p:cNvSpPr>
            <a:spLocks/>
          </p:cNvSpPr>
          <p:nvPr/>
        </p:nvSpPr>
        <p:spPr bwMode="auto">
          <a:xfrm>
            <a:off x="574805" y="188640"/>
            <a:ext cx="69533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 smtClean="0">
                <a:solidFill>
                  <a:srgbClr val="AE0F0A"/>
                </a:solidFill>
              </a:rPr>
              <a:t>Jakie działania należy podjąć przed złożeniem wniosku?</a:t>
            </a:r>
            <a:endParaRPr lang="pl-PL" altLang="pl-PL" sz="2400" b="1" dirty="0">
              <a:solidFill>
                <a:srgbClr val="AE0F0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058745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443996" y="928081"/>
            <a:ext cx="8496175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defTabSz="914400">
              <a:spcBef>
                <a:spcPts val="0"/>
              </a:spcBef>
              <a:buClrTx/>
              <a:buSzTx/>
            </a:pP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</a:rPr>
              <a:t>O</a:t>
            </a: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dpowiednie </a:t>
            </a: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</a:rPr>
              <a:t>obowiązki </a:t>
            </a: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administratora,</a:t>
            </a:r>
            <a:b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pl-PL" altLang="pl-PL" sz="24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współadministratorów</a:t>
            </a: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</a:rPr>
              <a:t>oraz podmiotów przetwarzających uczestniczących w przetwarzaniu, w szczególności w przypadku przetwarzania w ramach grupy przedsiębiorstw;</a:t>
            </a:r>
          </a:p>
          <a:p>
            <a:pPr defTabSz="914400">
              <a:spcBef>
                <a:spcPts val="0"/>
              </a:spcBef>
              <a:buClrTx/>
              <a:buSzTx/>
            </a:pP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cele </a:t>
            </a: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</a:rPr>
              <a:t>i sposoby zamierzonego przetwarzania;</a:t>
            </a:r>
          </a:p>
          <a:p>
            <a:pPr defTabSz="914400">
              <a:spcBef>
                <a:spcPts val="0"/>
              </a:spcBef>
              <a:buClrTx/>
              <a:buSzTx/>
            </a:pP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środki </a:t>
            </a: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</a:rPr>
              <a:t>i zabezpieczenia mające chronić prawa i wolności osób, których dane dotyczą, zgodnie z RODO;</a:t>
            </a:r>
          </a:p>
          <a:p>
            <a:pPr defTabSz="914400">
              <a:spcBef>
                <a:spcPts val="0"/>
              </a:spcBef>
              <a:buClrTx/>
              <a:buSzTx/>
            </a:pP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dane </a:t>
            </a: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</a:rPr>
              <a:t>kontaktowe inspektora ochrony danych, jeśli został wyznaczony;</a:t>
            </a:r>
          </a:p>
          <a:p>
            <a:pPr defTabSz="914400">
              <a:spcBef>
                <a:spcPts val="0"/>
              </a:spcBef>
              <a:buClrTx/>
              <a:buSzTx/>
            </a:pP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ocena </a:t>
            </a: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</a:rPr>
              <a:t>skutków dla ochrony danych;</a:t>
            </a:r>
          </a:p>
          <a:p>
            <a:pPr defTabSz="914400">
              <a:spcBef>
                <a:spcPts val="0"/>
              </a:spcBef>
              <a:buClrTx/>
              <a:buSzTx/>
            </a:pP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wszelkie </a:t>
            </a: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</a:rPr>
              <a:t>inne informacje, których żąda organ nadzorczy. </a:t>
            </a:r>
            <a:endParaRPr lang="pl-PL" altLang="pl-PL" sz="24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defTabSz="914400">
              <a:spcBef>
                <a:spcPts val="0"/>
              </a:spcBef>
              <a:buClrTx/>
              <a:buSzTx/>
            </a:pPr>
            <a:endParaRPr lang="pl-PL" altLang="pl-PL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Do wniosku stosuje się odpowiednio art. 63 KPA</a:t>
            </a: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Formularz </a:t>
            </a: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</a:rPr>
              <a:t>na stronie - </a:t>
            </a: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  <a:hlinkClick r:id="rId3"/>
              </a:rPr>
              <a:t>https://</a:t>
            </a: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  <a:hlinkClick r:id="rId3"/>
              </a:rPr>
              <a:t>uodo.gov.pl/pl/127/219</a:t>
            </a:r>
            <a:endParaRPr lang="pl-PL" altLang="pl-PL" sz="24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endParaRPr lang="pl-PL" altLang="pl-PL" sz="24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Prostokąt 4"/>
          <p:cNvSpPr>
            <a:spLocks/>
          </p:cNvSpPr>
          <p:nvPr/>
        </p:nvSpPr>
        <p:spPr bwMode="auto">
          <a:xfrm>
            <a:off x="574805" y="188640"/>
            <a:ext cx="69533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 smtClean="0">
                <a:solidFill>
                  <a:srgbClr val="AE0F0A"/>
                </a:solidFill>
              </a:rPr>
              <a:t>Wniosek</a:t>
            </a:r>
            <a:endParaRPr lang="pl-PL" altLang="pl-PL" sz="2400" b="1" dirty="0">
              <a:solidFill>
                <a:srgbClr val="AE0F0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335150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Prostokąt 5"/>
          <p:cNvSpPr>
            <a:spLocks/>
          </p:cNvSpPr>
          <p:nvPr/>
        </p:nvSpPr>
        <p:spPr bwMode="auto">
          <a:xfrm>
            <a:off x="683568" y="209887"/>
            <a:ext cx="69533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  <a:latin typeface="+mn-lt"/>
              </a:rPr>
              <a:t>Jakie działania może podejmować </a:t>
            </a:r>
            <a:r>
              <a:rPr lang="pl-PL" altLang="pl-PL" sz="2400" b="1" dirty="0" smtClean="0">
                <a:solidFill>
                  <a:srgbClr val="AE0F0A"/>
                </a:solidFill>
                <a:latin typeface="+mn-lt"/>
              </a:rPr>
              <a:t>Prezes UODO </a:t>
            </a:r>
            <a:r>
              <a:rPr lang="pl-PL" altLang="pl-PL" sz="2400" b="1" dirty="0">
                <a:solidFill>
                  <a:srgbClr val="AE0F0A"/>
                </a:solidFill>
                <a:latin typeface="+mn-lt"/>
              </a:rPr>
              <a:t>w związku z otrzymanym wnioskiem? </a:t>
            </a:r>
          </a:p>
        </p:txBody>
      </p:sp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539750" y="1268760"/>
            <a:ext cx="8056389" cy="4721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</a:rPr>
              <a:t>Po otrzymaniu wniosku </a:t>
            </a:r>
            <a:endParaRPr lang="pl-PL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tx1"/>
                </a:solidFill>
              </a:rPr>
              <a:t>Jeżeli </a:t>
            </a:r>
            <a:r>
              <a:rPr lang="pl-PL" dirty="0">
                <a:solidFill>
                  <a:schemeClr val="tx1"/>
                </a:solidFill>
              </a:rPr>
              <a:t>wniosek o uprzednie konsultacje nie spełnia wymogów, określonych w art. 36 ust. 3 </a:t>
            </a:r>
            <a:r>
              <a:rPr lang="pl-PL" dirty="0" smtClean="0">
                <a:solidFill>
                  <a:schemeClr val="tx1"/>
                </a:solidFill>
              </a:rPr>
              <a:t>Prezes </a:t>
            </a:r>
            <a:r>
              <a:rPr lang="pl-PL" dirty="0">
                <a:solidFill>
                  <a:schemeClr val="tx1"/>
                </a:solidFill>
              </a:rPr>
              <a:t>Urzędu </a:t>
            </a:r>
            <a:r>
              <a:rPr lang="pl-PL" dirty="0" smtClean="0">
                <a:solidFill>
                  <a:schemeClr val="tx1"/>
                </a:solidFill>
              </a:rPr>
              <a:t>nie wzywa do uzupełnienia braków a informuje </a:t>
            </a:r>
            <a:r>
              <a:rPr lang="pl-PL" dirty="0">
                <a:solidFill>
                  <a:schemeClr val="tx1"/>
                </a:solidFill>
              </a:rPr>
              <a:t>o nieudzieleniu konsultacji, wskazując przyczyny ich </a:t>
            </a:r>
            <a:r>
              <a:rPr lang="pl-PL" dirty="0" smtClean="0">
                <a:solidFill>
                  <a:schemeClr val="tx1"/>
                </a:solidFill>
              </a:rPr>
              <a:t>nieudzielenia. </a:t>
            </a:r>
            <a:endParaRPr lang="pl-PL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tx1"/>
                </a:solidFill>
              </a:rPr>
              <a:t>Podobnie </a:t>
            </a:r>
            <a:r>
              <a:rPr lang="pl-PL" dirty="0">
                <a:solidFill>
                  <a:schemeClr val="tx1"/>
                </a:solidFill>
              </a:rPr>
              <a:t>organ może się zachować, jeśli z wniosku wynikać będzie, że przeprowadzona ocena skutków dla ochrony danych wykazała, że przetwarzanie nie będzie powodować wysokiego ryzyka</a:t>
            </a:r>
            <a:r>
              <a:rPr lang="pl-PL" dirty="0" smtClean="0">
                <a:solidFill>
                  <a:schemeClr val="tx1"/>
                </a:solidFill>
              </a:rPr>
              <a:t>.</a:t>
            </a:r>
            <a:endParaRPr lang="pl-PL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b="1" dirty="0">
                <a:solidFill>
                  <a:schemeClr val="tx1"/>
                </a:solidFill>
              </a:rPr>
              <a:t>W trakcie konsultacji</a:t>
            </a:r>
            <a:endParaRPr lang="pl-PL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>
                <a:solidFill>
                  <a:schemeClr val="tx1"/>
                </a:solidFill>
              </a:rPr>
              <a:t>W trakcie postępowania prowadzonego w ramach uprzednich konsultacji </a:t>
            </a:r>
            <a:r>
              <a:rPr lang="pl-PL" dirty="0" smtClean="0">
                <a:solidFill>
                  <a:schemeClr val="tx1"/>
                </a:solidFill>
              </a:rPr>
              <a:t>Prezes UODO </a:t>
            </a:r>
            <a:r>
              <a:rPr lang="pl-PL" dirty="0">
                <a:solidFill>
                  <a:schemeClr val="tx1"/>
                </a:solidFill>
              </a:rPr>
              <a:t>może wezwać wnioskodawcę do przekazania dodatkowych informacji, które okażą się potrzebne do celów konsultacji (art. 36 ust. 2 RODO</a:t>
            </a:r>
            <a:r>
              <a:rPr lang="pl-PL" dirty="0" smtClean="0">
                <a:solidFill>
                  <a:schemeClr val="tx1"/>
                </a:solidFill>
              </a:rPr>
              <a:t>).</a:t>
            </a: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161132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Prostokąt 5"/>
          <p:cNvSpPr>
            <a:spLocks/>
          </p:cNvSpPr>
          <p:nvPr/>
        </p:nvSpPr>
        <p:spPr bwMode="auto">
          <a:xfrm>
            <a:off x="683568" y="209887"/>
            <a:ext cx="69533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  <a:latin typeface="+mn-lt"/>
              </a:rPr>
              <a:t>Jakie działania może podejmować </a:t>
            </a:r>
            <a:r>
              <a:rPr lang="pl-PL" altLang="pl-PL" sz="2400" b="1" dirty="0" smtClean="0">
                <a:solidFill>
                  <a:srgbClr val="AE0F0A"/>
                </a:solidFill>
                <a:latin typeface="+mn-lt"/>
              </a:rPr>
              <a:t>Prezes UODO </a:t>
            </a:r>
            <a:r>
              <a:rPr lang="pl-PL" altLang="pl-PL" sz="2400" b="1" dirty="0">
                <a:solidFill>
                  <a:srgbClr val="AE0F0A"/>
                </a:solidFill>
                <a:latin typeface="+mn-lt"/>
              </a:rPr>
              <a:t>w związku z otrzymanym wnioskiem? </a:t>
            </a:r>
          </a:p>
        </p:txBody>
      </p:sp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464859" y="1484784"/>
            <a:ext cx="8056389" cy="4106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indent="0">
              <a:buNone/>
            </a:pPr>
            <a:r>
              <a:rPr lang="pl-PL" b="1" dirty="0" smtClean="0">
                <a:solidFill>
                  <a:schemeClr val="tx1"/>
                </a:solidFill>
              </a:rPr>
              <a:t>Po </a:t>
            </a:r>
            <a:r>
              <a:rPr lang="pl-PL" b="1" dirty="0">
                <a:solidFill>
                  <a:schemeClr val="tx1"/>
                </a:solidFill>
              </a:rPr>
              <a:t>przeprowadzeniu konsultacji</a:t>
            </a:r>
            <a:endParaRPr lang="pl-PL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tx1"/>
                </a:solidFill>
              </a:rPr>
              <a:t>Organ </a:t>
            </a:r>
            <a:r>
              <a:rPr lang="pl-PL" dirty="0">
                <a:solidFill>
                  <a:schemeClr val="tx1"/>
                </a:solidFill>
              </a:rPr>
              <a:t>nadzorczy może wydać zalecenia, </a:t>
            </a:r>
            <a:r>
              <a:rPr lang="pl-PL" dirty="0" smtClean="0">
                <a:solidFill>
                  <a:schemeClr val="tx1"/>
                </a:solidFill>
              </a:rPr>
              <a:t>(do administratora, podmiotu </a:t>
            </a:r>
            <a:r>
              <a:rPr lang="pl-PL" dirty="0" smtClean="0">
                <a:solidFill>
                  <a:schemeClr val="tx1"/>
                </a:solidFill>
              </a:rPr>
              <a:t>przetwarzającego).</a:t>
            </a:r>
            <a:endParaRPr lang="pl-PL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tx1"/>
                </a:solidFill>
              </a:rPr>
              <a:t>W</a:t>
            </a:r>
            <a:r>
              <a:rPr lang="pl-PL" dirty="0">
                <a:solidFill>
                  <a:schemeClr val="tx1"/>
                </a:solidFill>
              </a:rPr>
              <a:t> uzasadnionych przypadkach, niezależnie od wydanych zaleceń, organ może skorzystać z uprawnień władczych, o których mowa w art. 58 RODO, w szczególności: </a:t>
            </a:r>
            <a:endParaRPr lang="pl-PL" dirty="0" smtClean="0">
              <a:solidFill>
                <a:schemeClr val="tx1"/>
              </a:solidFill>
            </a:endParaRPr>
          </a:p>
          <a:p>
            <a:pPr>
              <a:buClr>
                <a:srgbClr val="C00000"/>
              </a:buClr>
            </a:pPr>
            <a:r>
              <a:rPr lang="pl-PL" dirty="0" smtClean="0">
                <a:solidFill>
                  <a:schemeClr val="tx1"/>
                </a:solidFill>
              </a:rPr>
              <a:t>wydać </a:t>
            </a:r>
            <a:r>
              <a:rPr lang="pl-PL" b="1" dirty="0">
                <a:solidFill>
                  <a:schemeClr val="tx1"/>
                </a:solidFill>
              </a:rPr>
              <a:t>ostrzeżenie </a:t>
            </a:r>
            <a:r>
              <a:rPr lang="pl-PL" dirty="0">
                <a:solidFill>
                  <a:schemeClr val="tx1"/>
                </a:solidFill>
              </a:rPr>
              <a:t>dotyczące możliwości naruszenia przepisów RODO poprzez planowane operacje przetwarzania, </a:t>
            </a:r>
            <a:endParaRPr lang="pl-PL" dirty="0" smtClean="0">
              <a:solidFill>
                <a:schemeClr val="tx1"/>
              </a:solidFill>
            </a:endParaRPr>
          </a:p>
          <a:p>
            <a:pPr>
              <a:buClr>
                <a:srgbClr val="C00000"/>
              </a:buClr>
            </a:pPr>
            <a:r>
              <a:rPr lang="pl-PL" b="1" dirty="0" smtClean="0">
                <a:solidFill>
                  <a:schemeClr val="tx1"/>
                </a:solidFill>
              </a:rPr>
              <a:t>nakazać </a:t>
            </a:r>
            <a:r>
              <a:rPr lang="pl-PL" dirty="0">
                <a:solidFill>
                  <a:schemeClr val="tx1"/>
                </a:solidFill>
              </a:rPr>
              <a:t>administratorowi lub podmiotowi przetwarzającemu </a:t>
            </a:r>
            <a:r>
              <a:rPr lang="pl-PL" b="1" dirty="0">
                <a:solidFill>
                  <a:schemeClr val="tx1"/>
                </a:solidFill>
              </a:rPr>
              <a:t>dostosowanie operacji przetwarzania do przepisów RODO, </a:t>
            </a:r>
            <a:endParaRPr lang="pl-PL" b="1" dirty="0" smtClean="0">
              <a:solidFill>
                <a:schemeClr val="tx1"/>
              </a:solidFill>
            </a:endParaRPr>
          </a:p>
          <a:p>
            <a:pPr>
              <a:buClr>
                <a:srgbClr val="C00000"/>
              </a:buClr>
            </a:pPr>
            <a:r>
              <a:rPr lang="pl-PL" dirty="0" smtClean="0">
                <a:solidFill>
                  <a:schemeClr val="tx1"/>
                </a:solidFill>
              </a:rPr>
              <a:t>albo </a:t>
            </a:r>
            <a:r>
              <a:rPr lang="pl-PL" dirty="0">
                <a:solidFill>
                  <a:schemeClr val="tx1"/>
                </a:solidFill>
              </a:rPr>
              <a:t>też </a:t>
            </a:r>
            <a:r>
              <a:rPr lang="pl-PL" b="1" dirty="0">
                <a:solidFill>
                  <a:schemeClr val="tx1"/>
                </a:solidFill>
              </a:rPr>
              <a:t>wprowadzić</a:t>
            </a:r>
            <a:r>
              <a:rPr lang="pl-PL" dirty="0">
                <a:solidFill>
                  <a:schemeClr val="tx1"/>
                </a:solidFill>
              </a:rPr>
              <a:t> czasowe lub całkowite </a:t>
            </a:r>
            <a:r>
              <a:rPr lang="pl-PL" b="1" dirty="0">
                <a:solidFill>
                  <a:schemeClr val="tx1"/>
                </a:solidFill>
              </a:rPr>
              <a:t>ograniczenie przetwarzania</a:t>
            </a:r>
            <a:r>
              <a:rPr lang="pl-PL" dirty="0">
                <a:solidFill>
                  <a:schemeClr val="tx1"/>
                </a:solidFill>
              </a:rPr>
              <a:t>, w tym </a:t>
            </a:r>
            <a:r>
              <a:rPr lang="pl-PL" b="1" dirty="0">
                <a:solidFill>
                  <a:schemeClr val="tx1"/>
                </a:solidFill>
              </a:rPr>
              <a:t>zakaz</a:t>
            </a:r>
            <a:r>
              <a:rPr lang="pl-PL" dirty="0">
                <a:solidFill>
                  <a:schemeClr val="tx1"/>
                </a:solidFill>
              </a:rPr>
              <a:t> przetwarzania</a:t>
            </a:r>
            <a:r>
              <a:rPr lang="pl-PL" dirty="0" smtClean="0">
                <a:solidFill>
                  <a:schemeClr val="tx1"/>
                </a:solidFill>
              </a:rPr>
              <a:t>.</a:t>
            </a:r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821933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Prostokąt 5"/>
          <p:cNvSpPr>
            <a:spLocks/>
          </p:cNvSpPr>
          <p:nvPr/>
        </p:nvSpPr>
        <p:spPr bwMode="auto">
          <a:xfrm>
            <a:off x="683568" y="209887"/>
            <a:ext cx="69533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  <a:latin typeface="+mn-lt"/>
              </a:rPr>
              <a:t>Jakie działania może podejmować </a:t>
            </a:r>
            <a:r>
              <a:rPr lang="pl-PL" altLang="pl-PL" sz="2400" b="1" dirty="0" smtClean="0">
                <a:solidFill>
                  <a:srgbClr val="AE0F0A"/>
                </a:solidFill>
                <a:latin typeface="+mn-lt"/>
              </a:rPr>
              <a:t>Prezes UODO </a:t>
            </a:r>
            <a:r>
              <a:rPr lang="pl-PL" altLang="pl-PL" sz="2400" b="1" dirty="0">
                <a:solidFill>
                  <a:srgbClr val="AE0F0A"/>
                </a:solidFill>
                <a:latin typeface="+mn-lt"/>
              </a:rPr>
              <a:t>w związku z otrzymanym wnioskiem? </a:t>
            </a:r>
          </a:p>
        </p:txBody>
      </p:sp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468313" y="1340768"/>
            <a:ext cx="8056389" cy="4106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indent="0">
              <a:buNone/>
            </a:pPr>
            <a:r>
              <a:rPr lang="pl-PL" b="1" dirty="0" smtClean="0">
                <a:solidFill>
                  <a:schemeClr val="tx1"/>
                </a:solidFill>
              </a:rPr>
              <a:t>Terminy</a:t>
            </a:r>
            <a:endParaRPr lang="pl-PL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>
                <a:solidFill>
                  <a:schemeClr val="tx1"/>
                </a:solidFill>
              </a:rPr>
              <a:t>Organ nadzorczy powinien rozpatrzyć wniosek o uprzednie konsultacje </a:t>
            </a:r>
            <a:r>
              <a:rPr lang="pl-PL" b="1" dirty="0">
                <a:solidFill>
                  <a:srgbClr val="AE0F0A"/>
                </a:solidFill>
              </a:rPr>
              <a:t>w terminie do ośmiu tygodni </a:t>
            </a:r>
            <a:r>
              <a:rPr lang="pl-PL" dirty="0">
                <a:solidFill>
                  <a:schemeClr val="tx1"/>
                </a:solidFill>
              </a:rPr>
              <a:t>od dnia wpłynięcia wniosku o konsultacje. </a:t>
            </a:r>
            <a:endParaRPr lang="pl-PL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tx1"/>
                </a:solidFill>
              </a:rPr>
              <a:t>Ze </a:t>
            </a:r>
            <a:r>
              <a:rPr lang="pl-PL" dirty="0">
                <a:solidFill>
                  <a:schemeClr val="tx1"/>
                </a:solidFill>
              </a:rPr>
              <a:t>względu na złożony charakter zamierzonego przetwarzania organ </a:t>
            </a:r>
            <a:r>
              <a:rPr lang="pl-PL" b="1" dirty="0">
                <a:solidFill>
                  <a:srgbClr val="AE0F0A"/>
                </a:solidFill>
              </a:rPr>
              <a:t>może przedłużyć termin o dodatkowe sześć tygodni. </a:t>
            </a:r>
            <a:r>
              <a:rPr lang="pl-PL" dirty="0">
                <a:solidFill>
                  <a:schemeClr val="tx1"/>
                </a:solidFill>
              </a:rPr>
              <a:t>Bieg tych terminów organ może zawiesić, do czasu aż uzyska wszelkie informacje, których zażądał do celów konsultacji (art. 36 ust. 2 RODO</a:t>
            </a:r>
            <a:r>
              <a:rPr lang="pl-PL" dirty="0" smtClean="0">
                <a:solidFill>
                  <a:schemeClr val="tx1"/>
                </a:solidFill>
              </a:rPr>
              <a:t>).</a:t>
            </a:r>
          </a:p>
          <a:p>
            <a:pPr marL="0" indent="0">
              <a:buNone/>
            </a:pPr>
            <a:endParaRPr lang="pl-PL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schemeClr val="tx1"/>
                </a:solidFill>
              </a:rPr>
              <a:t>W projekcie wdrażającym DODO – przedłużenie – miesiąc.</a:t>
            </a:r>
          </a:p>
        </p:txBody>
      </p:sp>
    </p:spTree>
    <p:extLst>
      <p:ext uri="{BB962C8B-B14F-4D97-AF65-F5344CB8AC3E}">
        <p14:creationId xmlns:p14="http://schemas.microsoft.com/office/powerpoint/2010/main" val="615635331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ole tekstowe 8"/>
          <p:cNvSpPr txBox="1">
            <a:spLocks noChangeArrowheads="1"/>
          </p:cNvSpPr>
          <p:nvPr/>
        </p:nvSpPr>
        <p:spPr bwMode="auto">
          <a:xfrm>
            <a:off x="428973" y="2924944"/>
            <a:ext cx="8286055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ts val="1800"/>
              </a:spcAft>
              <a:buClrTx/>
              <a:buSzTx/>
              <a:buNone/>
            </a:pPr>
            <a:r>
              <a:rPr lang="pl-PL" sz="13800" b="1" dirty="0" smtClean="0">
                <a:solidFill>
                  <a:srgbClr val="AE0F0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pl-PL" altLang="pl-PL" sz="16600" b="1" dirty="0" smtClean="0">
              <a:solidFill>
                <a:srgbClr val="AE0F0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6" name="Prostokąt 5"/>
          <p:cNvSpPr>
            <a:spLocks/>
          </p:cNvSpPr>
          <p:nvPr/>
        </p:nvSpPr>
        <p:spPr bwMode="auto">
          <a:xfrm>
            <a:off x="951285" y="1601505"/>
            <a:ext cx="724143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4000" b="1" dirty="0" smtClean="0">
                <a:solidFill>
                  <a:srgbClr val="AE0F0A"/>
                </a:solidFill>
                <a:latin typeface="Calibri" panose="020F0502020204030204" pitchFamily="34" charset="0"/>
              </a:rPr>
              <a:t>Dyskusja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4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i wymiana dobrych praktyk</a:t>
            </a:r>
          </a:p>
        </p:txBody>
      </p:sp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178632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l-PL" dirty="0" smtClean="0"/>
              <a:t>Michał Mazur</a:t>
            </a:r>
            <a:endParaRPr lang="pl-PL" dirty="0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l-PL" dirty="0" smtClean="0"/>
              <a:t>m_mazur@uodo.gov.pl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415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ole tekstowe 8"/>
          <p:cNvSpPr txBox="1">
            <a:spLocks noChangeArrowheads="1"/>
          </p:cNvSpPr>
          <p:nvPr/>
        </p:nvSpPr>
        <p:spPr bwMode="auto">
          <a:xfrm>
            <a:off x="468303" y="1340768"/>
            <a:ext cx="8137525" cy="2908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800"/>
              </a:spcAft>
              <a:buClrTx/>
              <a:buSzTx/>
              <a:buFontTx/>
              <a:buAutoNum type="arabicPeriod"/>
            </a:pPr>
            <a:r>
              <a:rPr lang="pl-PL" altLang="pl-PL" sz="1800" b="1" dirty="0" smtClean="0">
                <a:solidFill>
                  <a:schemeClr val="tx1"/>
                </a:solidFill>
              </a:rPr>
              <a:t>Przepisy i tło historyczne</a:t>
            </a:r>
          </a:p>
          <a:p>
            <a:pPr>
              <a:spcBef>
                <a:spcPct val="0"/>
              </a:spcBef>
              <a:spcAft>
                <a:spcPts val="1800"/>
              </a:spcAft>
              <a:buClrTx/>
              <a:buSzTx/>
              <a:buFontTx/>
              <a:buAutoNum type="arabicPeriod"/>
            </a:pPr>
            <a:r>
              <a:rPr lang="pl-PL" altLang="pl-PL" sz="1800" b="1" dirty="0" smtClean="0">
                <a:solidFill>
                  <a:schemeClr val="tx1"/>
                </a:solidFill>
              </a:rPr>
              <a:t>Kto i w jakich sytuacja zobowiązany jest do złożenia wniosku?</a:t>
            </a:r>
          </a:p>
          <a:p>
            <a:pPr>
              <a:spcBef>
                <a:spcPct val="0"/>
              </a:spcBef>
              <a:spcAft>
                <a:spcPts val="1800"/>
              </a:spcAft>
              <a:buClrTx/>
              <a:buSzTx/>
              <a:buFontTx/>
              <a:buAutoNum type="arabicPeriod"/>
            </a:pPr>
            <a:r>
              <a:rPr lang="pl-PL" altLang="pl-PL" sz="1800" b="1" dirty="0" smtClean="0">
                <a:solidFill>
                  <a:schemeClr val="tx1"/>
                </a:solidFill>
              </a:rPr>
              <a:t>Jakie działania podjąć przed wystąpieniem z wnioskiem?</a:t>
            </a:r>
          </a:p>
          <a:p>
            <a:pPr>
              <a:spcBef>
                <a:spcPct val="0"/>
              </a:spcBef>
              <a:spcAft>
                <a:spcPts val="1800"/>
              </a:spcAft>
              <a:buClrTx/>
              <a:buSzTx/>
              <a:buFontTx/>
              <a:buAutoNum type="arabicPeriod"/>
            </a:pPr>
            <a:r>
              <a:rPr lang="pl-PL" altLang="pl-PL" sz="1800" b="1" dirty="0" smtClean="0">
                <a:solidFill>
                  <a:schemeClr val="tx1"/>
                </a:solidFill>
              </a:rPr>
              <a:t>Wniosek</a:t>
            </a:r>
            <a:endParaRPr lang="pl-PL" altLang="pl-PL" sz="1800" b="1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ts val="1800"/>
              </a:spcAft>
              <a:buClrTx/>
              <a:buSzTx/>
              <a:buFontTx/>
              <a:buAutoNum type="arabicPeriod"/>
            </a:pPr>
            <a:r>
              <a:rPr lang="pl-PL" altLang="pl-PL" sz="1800" b="1" dirty="0" smtClean="0">
                <a:solidFill>
                  <a:schemeClr val="tx1"/>
                </a:solidFill>
              </a:rPr>
              <a:t>Jakie działania może podjąć Prezes UODO?</a:t>
            </a:r>
          </a:p>
          <a:p>
            <a:pPr>
              <a:spcBef>
                <a:spcPct val="0"/>
              </a:spcBef>
              <a:spcAft>
                <a:spcPts val="1800"/>
              </a:spcAft>
              <a:buClrTx/>
              <a:buSzTx/>
              <a:buFontTx/>
              <a:buAutoNum type="arabicPeriod"/>
            </a:pPr>
            <a:endParaRPr lang="pl-PL" altLang="pl-PL" sz="1800" b="1" dirty="0">
              <a:solidFill>
                <a:schemeClr val="tx1"/>
              </a:solidFill>
            </a:endParaRPr>
          </a:p>
        </p:txBody>
      </p:sp>
      <p:sp>
        <p:nvSpPr>
          <p:cNvPr id="8196" name="Prostokąt 5"/>
          <p:cNvSpPr>
            <a:spLocks/>
          </p:cNvSpPr>
          <p:nvPr/>
        </p:nvSpPr>
        <p:spPr bwMode="auto">
          <a:xfrm>
            <a:off x="642938" y="549275"/>
            <a:ext cx="40730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  <a:latin typeface="+mn-lt"/>
              </a:rPr>
              <a:t>PLAN PREZENTACJI</a:t>
            </a:r>
          </a:p>
        </p:txBody>
      </p:sp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730" name="Łącznik prosty ze strzałką 86"/>
          <p:cNvCxnSpPr>
            <a:cxnSpLocks noChangeShapeType="1"/>
            <a:stCxn id="58" idx="2"/>
          </p:cNvCxnSpPr>
          <p:nvPr/>
        </p:nvCxnSpPr>
        <p:spPr bwMode="auto">
          <a:xfrm>
            <a:off x="3563938" y="2068513"/>
            <a:ext cx="1690688" cy="996950"/>
          </a:xfrm>
          <a:prstGeom prst="straightConnector1">
            <a:avLst/>
          </a:prstGeom>
          <a:noFill/>
          <a:ln w="44450" algn="ctr">
            <a:solidFill>
              <a:srgbClr val="AE0F0A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3732" name="Text Box 28"/>
          <p:cNvSpPr txBox="1">
            <a:spLocks noChangeArrowheads="1"/>
          </p:cNvSpPr>
          <p:nvPr/>
        </p:nvSpPr>
        <p:spPr bwMode="auto">
          <a:xfrm>
            <a:off x="3571875" y="519113"/>
            <a:ext cx="55880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68000" tIns="46800" rIns="90000" bIns="0" anchor="b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endParaRPr lang="ru-RU" altLang="pl-PL" sz="2400">
              <a:solidFill>
                <a:srgbClr val="FF99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539750" y="1238250"/>
            <a:ext cx="1871663" cy="830263"/>
          </a:xfrm>
          <a:prstGeom prst="rect">
            <a:avLst/>
          </a:prstGeom>
          <a:solidFill>
            <a:srgbClr val="AE0F0A"/>
          </a:solidFill>
          <a:ln>
            <a:solidFill>
              <a:schemeClr val="tx1"/>
            </a:solidFill>
          </a:ln>
          <a:effectLst/>
        </p:spPr>
        <p:txBody>
          <a:bodyPr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>
                <a:solidFill>
                  <a:schemeClr val="bg1"/>
                </a:solidFill>
              </a:rPr>
              <a:t>Czy istnieje duże prawdopodobieństwo wysokiego ryzyka?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>
                <a:solidFill>
                  <a:schemeClr val="bg1"/>
                </a:solidFill>
              </a:rPr>
              <a:t>art. 35 (1,2,3)</a:t>
            </a:r>
          </a:p>
        </p:txBody>
      </p:sp>
      <p:sp>
        <p:nvSpPr>
          <p:cNvPr id="58" name="pole tekstowe 57"/>
          <p:cNvSpPr txBox="1"/>
          <p:nvPr/>
        </p:nvSpPr>
        <p:spPr>
          <a:xfrm>
            <a:off x="2627313" y="1238250"/>
            <a:ext cx="1873250" cy="830263"/>
          </a:xfrm>
          <a:prstGeom prst="rect">
            <a:avLst/>
          </a:prstGeom>
          <a:solidFill>
            <a:srgbClr val="AE0F0A"/>
          </a:solidFill>
          <a:ln>
            <a:solidFill>
              <a:schemeClr val="tx1"/>
            </a:solidFill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l-PL" sz="1200" dirty="0">
                <a:latin typeface="+mn-lt"/>
                <a:cs typeface="+mn-cs"/>
              </a:rPr>
              <a:t>Konsultacje z </a:t>
            </a:r>
            <a:r>
              <a:rPr lang="pl-PL" sz="1200" dirty="0" smtClean="0">
                <a:latin typeface="+mn-lt"/>
                <a:cs typeface="+mn-cs"/>
              </a:rPr>
              <a:t>IOD</a:t>
            </a:r>
            <a:r>
              <a:rPr lang="pl-PL" sz="1200" dirty="0" smtClean="0">
                <a:latin typeface="+mn-lt"/>
                <a:cs typeface="+mn-cs"/>
              </a:rPr>
              <a:t> </a:t>
            </a:r>
            <a:endParaRPr lang="pl-PL" sz="1200" dirty="0">
              <a:latin typeface="+mn-lt"/>
              <a:cs typeface="+mn-cs"/>
            </a:endParaRPr>
          </a:p>
          <a:p>
            <a:pPr algn="ctr">
              <a:defRPr/>
            </a:pPr>
            <a:r>
              <a:rPr lang="pl-PL" sz="1200" dirty="0">
                <a:latin typeface="+mn-lt"/>
                <a:cs typeface="+mn-cs"/>
              </a:rPr>
              <a:t>art. 35(2) </a:t>
            </a:r>
          </a:p>
          <a:p>
            <a:pPr algn="ctr">
              <a:defRPr/>
            </a:pPr>
            <a:r>
              <a:rPr lang="pl-PL" sz="1200" dirty="0">
                <a:latin typeface="+mn-lt"/>
                <a:cs typeface="+mn-cs"/>
              </a:rPr>
              <a:t>Monitorowanie </a:t>
            </a:r>
          </a:p>
          <a:p>
            <a:pPr algn="ctr">
              <a:defRPr/>
            </a:pPr>
            <a:r>
              <a:rPr lang="pl-PL" sz="1200" dirty="0">
                <a:latin typeface="+mn-lt"/>
                <a:cs typeface="+mn-cs"/>
              </a:rPr>
              <a:t>art. 39(1c)</a:t>
            </a:r>
          </a:p>
        </p:txBody>
      </p:sp>
      <p:sp>
        <p:nvSpPr>
          <p:cNvPr id="59" name="pole tekstowe 58"/>
          <p:cNvSpPr txBox="1"/>
          <p:nvPr/>
        </p:nvSpPr>
        <p:spPr>
          <a:xfrm>
            <a:off x="4643438" y="1238250"/>
            <a:ext cx="1873250" cy="646331"/>
          </a:xfrm>
          <a:prstGeom prst="rect">
            <a:avLst/>
          </a:prstGeom>
          <a:solidFill>
            <a:srgbClr val="AE0F0A"/>
          </a:solidFill>
          <a:ln>
            <a:solidFill>
              <a:schemeClr val="tx1"/>
            </a:solidFill>
          </a:ln>
          <a:effectLst/>
        </p:spPr>
        <p:txBody>
          <a:bodyPr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>
                <a:solidFill>
                  <a:schemeClr val="bg1"/>
                </a:solidFill>
              </a:rPr>
              <a:t>Kodeksy postępowania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>
                <a:solidFill>
                  <a:schemeClr val="bg1"/>
                </a:solidFill>
              </a:rPr>
              <a:t>art. 35(8)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pl-PL" altLang="pl-PL" sz="1200" dirty="0">
              <a:solidFill>
                <a:schemeClr val="bg1"/>
              </a:solidFill>
            </a:endParaRPr>
          </a:p>
        </p:txBody>
      </p:sp>
      <p:sp>
        <p:nvSpPr>
          <p:cNvPr id="60" name="pole tekstowe 59"/>
          <p:cNvSpPr txBox="1"/>
          <p:nvPr/>
        </p:nvSpPr>
        <p:spPr>
          <a:xfrm>
            <a:off x="6653213" y="1249704"/>
            <a:ext cx="1873250" cy="646331"/>
          </a:xfrm>
          <a:prstGeom prst="rect">
            <a:avLst/>
          </a:prstGeom>
          <a:solidFill>
            <a:srgbClr val="AE0F0A"/>
          </a:solidFill>
          <a:ln>
            <a:solidFill>
              <a:schemeClr val="tx1"/>
            </a:solidFill>
          </a:ln>
          <a:effectLst/>
        </p:spPr>
        <p:txBody>
          <a:bodyPr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>
                <a:solidFill>
                  <a:schemeClr val="bg1"/>
                </a:solidFill>
              </a:rPr>
              <a:t>Zasięganie </a:t>
            </a:r>
            <a:r>
              <a:rPr lang="pl-PL" altLang="pl-PL" sz="1200" dirty="0" smtClean="0">
                <a:solidFill>
                  <a:schemeClr val="bg1"/>
                </a:solidFill>
              </a:rPr>
              <a:t>opinii </a:t>
            </a:r>
            <a:r>
              <a:rPr lang="pl-PL" altLang="pl-PL" sz="1200" dirty="0">
                <a:solidFill>
                  <a:schemeClr val="bg1"/>
                </a:solidFill>
              </a:rPr>
              <a:t>osób zainteresowanych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 dirty="0">
                <a:solidFill>
                  <a:schemeClr val="bg1"/>
                </a:solidFill>
              </a:rPr>
              <a:t>Art.. 35(9)</a:t>
            </a:r>
          </a:p>
        </p:txBody>
      </p:sp>
      <p:sp>
        <p:nvSpPr>
          <p:cNvPr id="61" name="pole tekstowe 60"/>
          <p:cNvSpPr txBox="1"/>
          <p:nvPr/>
        </p:nvSpPr>
        <p:spPr>
          <a:xfrm>
            <a:off x="2635250" y="2233613"/>
            <a:ext cx="1873250" cy="831850"/>
          </a:xfrm>
          <a:prstGeom prst="rect">
            <a:avLst/>
          </a:prstGeom>
          <a:solidFill>
            <a:srgbClr val="AE0F0A"/>
          </a:solidFill>
          <a:ln>
            <a:solidFill>
              <a:schemeClr val="tx1"/>
            </a:solidFill>
          </a:ln>
          <a:effectLst/>
        </p:spPr>
        <p:txBody>
          <a:bodyPr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>
                <a:solidFill>
                  <a:schemeClr val="bg1"/>
                </a:solidFill>
              </a:rPr>
              <a:t>Wyjątek?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pl-PL" altLang="pl-PL" sz="1200">
              <a:solidFill>
                <a:schemeClr val="bg1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>
                <a:solidFill>
                  <a:schemeClr val="bg1"/>
                </a:solidFill>
              </a:rPr>
              <a:t>art. 35(5, 10)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pl-PL" altLang="pl-PL" sz="1200">
              <a:solidFill>
                <a:schemeClr val="bg1"/>
              </a:solidFill>
            </a:endParaRPr>
          </a:p>
        </p:txBody>
      </p:sp>
      <p:sp>
        <p:nvSpPr>
          <p:cNvPr id="62" name="pole tekstowe 61"/>
          <p:cNvSpPr txBox="1"/>
          <p:nvPr/>
        </p:nvSpPr>
        <p:spPr>
          <a:xfrm>
            <a:off x="4664075" y="3181350"/>
            <a:ext cx="1871663" cy="831850"/>
          </a:xfrm>
          <a:prstGeom prst="rect">
            <a:avLst/>
          </a:prstGeom>
          <a:solidFill>
            <a:srgbClr val="AE0F0A"/>
          </a:solidFill>
          <a:ln>
            <a:solidFill>
              <a:schemeClr val="tx1"/>
            </a:solidFill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l-PL" sz="1200" dirty="0">
                <a:latin typeface="+mn-lt"/>
                <a:cs typeface="+mn-cs"/>
              </a:rPr>
              <a:t>DPIA</a:t>
            </a:r>
          </a:p>
          <a:p>
            <a:pPr algn="ctr">
              <a:defRPr/>
            </a:pPr>
            <a:endParaRPr lang="pl-PL" sz="1200" dirty="0">
              <a:latin typeface="+mn-lt"/>
              <a:cs typeface="+mn-cs"/>
            </a:endParaRPr>
          </a:p>
          <a:p>
            <a:pPr algn="ctr">
              <a:defRPr/>
            </a:pPr>
            <a:r>
              <a:rPr lang="pl-PL" sz="1200" dirty="0">
                <a:latin typeface="+mn-lt"/>
                <a:cs typeface="+mn-cs"/>
              </a:rPr>
              <a:t>art. 35(7)</a:t>
            </a:r>
          </a:p>
          <a:p>
            <a:pPr algn="ctr">
              <a:defRPr/>
            </a:pPr>
            <a:endParaRPr lang="pl-PL" sz="1200" dirty="0">
              <a:latin typeface="+mn-lt"/>
              <a:cs typeface="+mn-cs"/>
            </a:endParaRPr>
          </a:p>
        </p:txBody>
      </p:sp>
      <p:sp>
        <p:nvSpPr>
          <p:cNvPr id="63" name="pole tekstowe 62"/>
          <p:cNvSpPr txBox="1"/>
          <p:nvPr/>
        </p:nvSpPr>
        <p:spPr>
          <a:xfrm>
            <a:off x="6653213" y="4149725"/>
            <a:ext cx="1873250" cy="830263"/>
          </a:xfrm>
          <a:prstGeom prst="rect">
            <a:avLst/>
          </a:prstGeom>
          <a:solidFill>
            <a:srgbClr val="AE0F0A"/>
          </a:solidFill>
          <a:ln>
            <a:solidFill>
              <a:schemeClr val="tx1"/>
            </a:solidFill>
          </a:ln>
          <a:effectLst/>
        </p:spPr>
        <p:txBody>
          <a:bodyPr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>
                <a:solidFill>
                  <a:schemeClr val="bg1"/>
                </a:solidFill>
              </a:rPr>
              <a:t>Szczątkowe wysokie ryzyko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pl-PL" altLang="pl-PL" sz="1200">
              <a:solidFill>
                <a:schemeClr val="bg1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>
                <a:solidFill>
                  <a:schemeClr val="bg1"/>
                </a:solidFill>
              </a:rPr>
              <a:t>art. 36(1)</a:t>
            </a:r>
          </a:p>
        </p:txBody>
      </p:sp>
      <p:sp>
        <p:nvSpPr>
          <p:cNvPr id="64" name="pole tekstowe 63"/>
          <p:cNvSpPr txBox="1"/>
          <p:nvPr/>
        </p:nvSpPr>
        <p:spPr>
          <a:xfrm>
            <a:off x="4643438" y="5118100"/>
            <a:ext cx="1873250" cy="831850"/>
          </a:xfrm>
          <a:prstGeom prst="rect">
            <a:avLst/>
          </a:prstGeom>
          <a:solidFill>
            <a:srgbClr val="AE0F0A"/>
          </a:solidFill>
          <a:ln>
            <a:solidFill>
              <a:schemeClr val="tx1"/>
            </a:solidFill>
          </a:ln>
          <a:effectLst/>
        </p:spPr>
        <p:txBody>
          <a:bodyPr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>
                <a:solidFill>
                  <a:schemeClr val="bg1"/>
                </a:solidFill>
              </a:rPr>
              <a:t>Przetwarzanie poddane przeglądowi przez administratora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200">
                <a:solidFill>
                  <a:schemeClr val="bg1"/>
                </a:solidFill>
              </a:rPr>
              <a:t>art. 35(11)</a:t>
            </a:r>
          </a:p>
        </p:txBody>
      </p:sp>
      <p:cxnSp>
        <p:nvCxnSpPr>
          <p:cNvPr id="5" name="Łącznik prosty ze strzałką 4"/>
          <p:cNvCxnSpPr>
            <a:stCxn id="3" idx="2"/>
          </p:cNvCxnSpPr>
          <p:nvPr/>
        </p:nvCxnSpPr>
        <p:spPr bwMode="auto">
          <a:xfrm>
            <a:off x="1476375" y="2068513"/>
            <a:ext cx="0" cy="2235200"/>
          </a:xfrm>
          <a:prstGeom prst="straightConnector1">
            <a:avLst/>
          </a:prstGeom>
          <a:noFill/>
          <a:ln w="44450" cap="flat" cmpd="sng" algn="ctr">
            <a:solidFill>
              <a:srgbClr val="AE0F0A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7" name="Łącznik prosty ze strzałką 66"/>
          <p:cNvCxnSpPr>
            <a:endCxn id="61" idx="1"/>
          </p:cNvCxnSpPr>
          <p:nvPr/>
        </p:nvCxnSpPr>
        <p:spPr bwMode="auto">
          <a:xfrm>
            <a:off x="1481138" y="2068513"/>
            <a:ext cx="1154112" cy="581025"/>
          </a:xfrm>
          <a:prstGeom prst="straightConnector1">
            <a:avLst/>
          </a:prstGeom>
          <a:noFill/>
          <a:ln w="44450" cap="flat" cmpd="sng" algn="ctr">
            <a:solidFill>
              <a:srgbClr val="AE0F0A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0" name="Łącznik prosty ze strzałką 69"/>
          <p:cNvCxnSpPr>
            <a:endCxn id="62" idx="1"/>
          </p:cNvCxnSpPr>
          <p:nvPr/>
        </p:nvCxnSpPr>
        <p:spPr bwMode="auto">
          <a:xfrm>
            <a:off x="3489325" y="3065463"/>
            <a:ext cx="1174750" cy="531812"/>
          </a:xfrm>
          <a:prstGeom prst="straightConnector1">
            <a:avLst/>
          </a:prstGeom>
          <a:noFill/>
          <a:ln w="44450" cap="flat" cmpd="sng" algn="ctr">
            <a:solidFill>
              <a:srgbClr val="AE0F0A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1" name="Łącznik prosty ze strzałką 70"/>
          <p:cNvCxnSpPr/>
          <p:nvPr/>
        </p:nvCxnSpPr>
        <p:spPr bwMode="auto">
          <a:xfrm>
            <a:off x="5499100" y="4013200"/>
            <a:ext cx="1154113" cy="579438"/>
          </a:xfrm>
          <a:prstGeom prst="straightConnector1">
            <a:avLst/>
          </a:prstGeom>
          <a:noFill/>
          <a:ln w="44450" cap="flat" cmpd="sng" algn="ctr">
            <a:solidFill>
              <a:srgbClr val="AE0F0A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2" name="Łącznik prosty ze strzałką 71"/>
          <p:cNvCxnSpPr/>
          <p:nvPr/>
        </p:nvCxnSpPr>
        <p:spPr bwMode="auto">
          <a:xfrm>
            <a:off x="7564438" y="4979988"/>
            <a:ext cx="752475" cy="342900"/>
          </a:xfrm>
          <a:prstGeom prst="straightConnector1">
            <a:avLst/>
          </a:prstGeom>
          <a:noFill/>
          <a:ln w="44450" cap="flat" cmpd="sng" algn="ctr">
            <a:solidFill>
              <a:srgbClr val="AE0F0A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4" name="Łącznik prosty ze strzałką 73"/>
          <p:cNvCxnSpPr/>
          <p:nvPr/>
        </p:nvCxnSpPr>
        <p:spPr bwMode="auto">
          <a:xfrm flipH="1">
            <a:off x="1870075" y="3081338"/>
            <a:ext cx="1609726" cy="1221581"/>
          </a:xfrm>
          <a:prstGeom prst="straightConnector1">
            <a:avLst/>
          </a:prstGeom>
          <a:noFill/>
          <a:ln w="44450" cap="flat" cmpd="sng" algn="ctr">
            <a:solidFill>
              <a:srgbClr val="AE0F0A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7" name="Łącznik prosty ze strzałką 76"/>
          <p:cNvCxnSpPr/>
          <p:nvPr/>
        </p:nvCxnSpPr>
        <p:spPr bwMode="auto">
          <a:xfrm>
            <a:off x="7564438" y="4967288"/>
            <a:ext cx="0" cy="909637"/>
          </a:xfrm>
          <a:prstGeom prst="straightConnector1">
            <a:avLst/>
          </a:prstGeom>
          <a:noFill/>
          <a:ln w="44450" cap="flat" cmpd="sng" algn="ctr">
            <a:solidFill>
              <a:srgbClr val="AE0F0A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3748" name="Łącznik prosty ze strzałką 79"/>
          <p:cNvCxnSpPr>
            <a:cxnSpLocks noChangeShapeType="1"/>
            <a:stCxn id="58" idx="2"/>
          </p:cNvCxnSpPr>
          <p:nvPr/>
        </p:nvCxnSpPr>
        <p:spPr bwMode="auto">
          <a:xfrm>
            <a:off x="3563938" y="2068513"/>
            <a:ext cx="144462" cy="20637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73749" name="Łącznik prosty ze strzałką 81"/>
          <p:cNvCxnSpPr>
            <a:cxnSpLocks noChangeShapeType="1"/>
          </p:cNvCxnSpPr>
          <p:nvPr/>
        </p:nvCxnSpPr>
        <p:spPr bwMode="auto">
          <a:xfrm>
            <a:off x="3500438" y="2111375"/>
            <a:ext cx="1395412" cy="831850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73750" name="Łącznik prosty ze strzałką 91"/>
          <p:cNvCxnSpPr>
            <a:cxnSpLocks noChangeShapeType="1"/>
          </p:cNvCxnSpPr>
          <p:nvPr/>
        </p:nvCxnSpPr>
        <p:spPr bwMode="auto">
          <a:xfrm flipH="1">
            <a:off x="5478463" y="1964531"/>
            <a:ext cx="26987" cy="1125537"/>
          </a:xfrm>
          <a:prstGeom prst="straightConnector1">
            <a:avLst/>
          </a:prstGeom>
          <a:noFill/>
          <a:ln w="44450" algn="ctr">
            <a:solidFill>
              <a:srgbClr val="AE0F0A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751" name="Łącznik prosty ze strzałką 96"/>
          <p:cNvCxnSpPr>
            <a:cxnSpLocks noChangeShapeType="1"/>
          </p:cNvCxnSpPr>
          <p:nvPr/>
        </p:nvCxnSpPr>
        <p:spPr bwMode="auto">
          <a:xfrm flipH="1">
            <a:off x="5683250" y="1892518"/>
            <a:ext cx="1953671" cy="1172945"/>
          </a:xfrm>
          <a:prstGeom prst="straightConnector1">
            <a:avLst/>
          </a:prstGeom>
          <a:noFill/>
          <a:ln w="44450" algn="ctr">
            <a:solidFill>
              <a:srgbClr val="AE0F0A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752" name="Łącznik prosty ze strzałką 100"/>
          <p:cNvCxnSpPr>
            <a:cxnSpLocks noChangeShapeType="1"/>
          </p:cNvCxnSpPr>
          <p:nvPr/>
        </p:nvCxnSpPr>
        <p:spPr bwMode="auto">
          <a:xfrm flipH="1">
            <a:off x="5478463" y="4035425"/>
            <a:ext cx="26987" cy="1123950"/>
          </a:xfrm>
          <a:prstGeom prst="straightConnector1">
            <a:avLst/>
          </a:prstGeom>
          <a:noFill/>
          <a:ln w="44450" algn="ctr">
            <a:solidFill>
              <a:srgbClr val="AE0F0A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" name="pole tekstowe 95"/>
          <p:cNvSpPr txBox="1"/>
          <p:nvPr/>
        </p:nvSpPr>
        <p:spPr>
          <a:xfrm>
            <a:off x="2166938" y="2679700"/>
            <a:ext cx="4318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sz="1000" dirty="0">
                <a:solidFill>
                  <a:schemeClr val="tx1"/>
                </a:solidFill>
                <a:latin typeface="+mn-lt"/>
                <a:cs typeface="+mn-cs"/>
              </a:rPr>
              <a:t>Tak</a:t>
            </a:r>
          </a:p>
        </p:txBody>
      </p:sp>
      <p:sp>
        <p:nvSpPr>
          <p:cNvPr id="103" name="pole tekstowe 102"/>
          <p:cNvSpPr txBox="1"/>
          <p:nvPr/>
        </p:nvSpPr>
        <p:spPr>
          <a:xfrm>
            <a:off x="2489200" y="3242609"/>
            <a:ext cx="43180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sz="1000" dirty="0">
                <a:solidFill>
                  <a:schemeClr val="tx1"/>
                </a:solidFill>
                <a:latin typeface="+mn-lt"/>
                <a:cs typeface="+mn-cs"/>
              </a:rPr>
              <a:t>Tak</a:t>
            </a:r>
          </a:p>
        </p:txBody>
      </p:sp>
      <p:sp>
        <p:nvSpPr>
          <p:cNvPr id="104" name="pole tekstowe 103"/>
          <p:cNvSpPr txBox="1"/>
          <p:nvPr/>
        </p:nvSpPr>
        <p:spPr>
          <a:xfrm>
            <a:off x="8309769" y="5088499"/>
            <a:ext cx="433387" cy="2616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sz="1100" b="1" dirty="0">
                <a:solidFill>
                  <a:schemeClr val="tx1"/>
                </a:solidFill>
                <a:latin typeface="+mn-lt"/>
                <a:cs typeface="+mn-cs"/>
              </a:rPr>
              <a:t>Tak</a:t>
            </a:r>
          </a:p>
        </p:txBody>
      </p:sp>
      <p:sp>
        <p:nvSpPr>
          <p:cNvPr id="105" name="pole tekstowe 104"/>
          <p:cNvSpPr txBox="1"/>
          <p:nvPr/>
        </p:nvSpPr>
        <p:spPr>
          <a:xfrm>
            <a:off x="1050925" y="3209925"/>
            <a:ext cx="4333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sz="1000" dirty="0">
                <a:solidFill>
                  <a:schemeClr val="tx1"/>
                </a:solidFill>
                <a:latin typeface="+mn-lt"/>
                <a:cs typeface="+mn-cs"/>
              </a:rPr>
              <a:t>Nie</a:t>
            </a:r>
          </a:p>
        </p:txBody>
      </p:sp>
      <p:sp>
        <p:nvSpPr>
          <p:cNvPr id="106" name="pole tekstowe 105"/>
          <p:cNvSpPr txBox="1"/>
          <p:nvPr/>
        </p:nvSpPr>
        <p:spPr>
          <a:xfrm>
            <a:off x="3846513" y="3351213"/>
            <a:ext cx="431800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l-PL" sz="1000" dirty="0">
                <a:solidFill>
                  <a:schemeClr val="tx1"/>
                </a:solidFill>
                <a:latin typeface="+mn-lt"/>
                <a:cs typeface="+mn-cs"/>
              </a:rPr>
              <a:t>Nie</a:t>
            </a:r>
          </a:p>
        </p:txBody>
      </p:sp>
      <p:sp>
        <p:nvSpPr>
          <p:cNvPr id="107" name="pole tekstowe 106"/>
          <p:cNvSpPr txBox="1"/>
          <p:nvPr/>
        </p:nvSpPr>
        <p:spPr>
          <a:xfrm>
            <a:off x="7124700" y="5322888"/>
            <a:ext cx="431800" cy="246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1000" dirty="0">
                <a:solidFill>
                  <a:schemeClr val="tx1"/>
                </a:solidFill>
                <a:latin typeface="+mn-lt"/>
                <a:cs typeface="+mn-cs"/>
              </a:rPr>
              <a:t>Nie</a:t>
            </a:r>
          </a:p>
        </p:txBody>
      </p:sp>
      <p:sp>
        <p:nvSpPr>
          <p:cNvPr id="108" name="pole tekstowe 107"/>
          <p:cNvSpPr txBox="1"/>
          <p:nvPr/>
        </p:nvSpPr>
        <p:spPr>
          <a:xfrm>
            <a:off x="6961981" y="5888598"/>
            <a:ext cx="118903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l-PL" sz="1000" b="1" dirty="0">
                <a:solidFill>
                  <a:schemeClr val="tx1"/>
                </a:solidFill>
                <a:latin typeface="+mn-lt"/>
                <a:cs typeface="+mn-cs"/>
              </a:rPr>
              <a:t>Brak uprzednich konsultacji</a:t>
            </a:r>
          </a:p>
        </p:txBody>
      </p:sp>
      <p:sp>
        <p:nvSpPr>
          <p:cNvPr id="109" name="pole tekstowe 108"/>
          <p:cNvSpPr txBox="1"/>
          <p:nvPr/>
        </p:nvSpPr>
        <p:spPr>
          <a:xfrm>
            <a:off x="7739857" y="5334561"/>
            <a:ext cx="1189037" cy="523220"/>
          </a:xfrm>
          <a:prstGeom prst="rect">
            <a:avLst/>
          </a:prstGeom>
          <a:noFill/>
          <a:ln w="38100">
            <a:solidFill>
              <a:srgbClr val="FF9933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1400" b="1" dirty="0">
                <a:solidFill>
                  <a:srgbClr val="AE0F0A"/>
                </a:solidFill>
                <a:latin typeface="+mn-lt"/>
                <a:cs typeface="+mn-cs"/>
              </a:rPr>
              <a:t>Uprzednie</a:t>
            </a:r>
            <a:r>
              <a:rPr lang="pl-PL" sz="1400" b="1" dirty="0">
                <a:solidFill>
                  <a:schemeClr val="tx1"/>
                </a:solidFill>
                <a:latin typeface="+mn-lt"/>
                <a:cs typeface="+mn-cs"/>
              </a:rPr>
              <a:t> konsultacje</a:t>
            </a:r>
          </a:p>
        </p:txBody>
      </p:sp>
      <p:sp>
        <p:nvSpPr>
          <p:cNvPr id="110" name="pole tekstowe 109"/>
          <p:cNvSpPr txBox="1"/>
          <p:nvPr/>
        </p:nvSpPr>
        <p:spPr>
          <a:xfrm>
            <a:off x="1050925" y="4392613"/>
            <a:ext cx="118903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l-PL" sz="1000" b="1" dirty="0">
                <a:solidFill>
                  <a:schemeClr val="tx1"/>
                </a:solidFill>
                <a:latin typeface="+mn-lt"/>
                <a:cs typeface="+mn-cs"/>
              </a:rPr>
              <a:t>Nie jest </a:t>
            </a:r>
            <a:r>
              <a:rPr lang="pl-PL" sz="1000" b="1" dirty="0" smtClean="0">
                <a:solidFill>
                  <a:schemeClr val="tx1"/>
                </a:solidFill>
                <a:latin typeface="+mn-lt"/>
                <a:cs typeface="+mn-cs"/>
              </a:rPr>
              <a:t>potrzebne DPIA</a:t>
            </a:r>
            <a:endParaRPr lang="pl-PL" sz="1000" b="1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73763" name="Prostokąt 36"/>
          <p:cNvSpPr>
            <a:spLocks/>
          </p:cNvSpPr>
          <p:nvPr/>
        </p:nvSpPr>
        <p:spPr bwMode="auto">
          <a:xfrm>
            <a:off x="627856" y="136103"/>
            <a:ext cx="61610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 smtClean="0">
                <a:solidFill>
                  <a:srgbClr val="AE0F0A"/>
                </a:solidFill>
                <a:latin typeface="Calibri" panose="020F0502020204030204" pitchFamily="34" charset="0"/>
              </a:rPr>
              <a:t>O</a:t>
            </a:r>
            <a:r>
              <a:rPr lang="pl-PL" altLang="pl-PL" sz="2400" b="1" dirty="0" smtClean="0">
                <a:solidFill>
                  <a:srgbClr val="AE0F0A"/>
                </a:solidFill>
                <a:latin typeface="Calibri" panose="020F0502020204030204" pitchFamily="34" charset="0"/>
              </a:rPr>
              <a:t>pinia </a:t>
            </a:r>
            <a:r>
              <a:rPr lang="pl-PL" altLang="pl-PL" sz="2400" b="1" dirty="0">
                <a:solidFill>
                  <a:srgbClr val="AE0F0A"/>
                </a:solidFill>
                <a:latin typeface="Calibri" panose="020F0502020204030204" pitchFamily="34" charset="0"/>
              </a:rPr>
              <a:t>Grupy Roboczej Art. </a:t>
            </a:r>
            <a:r>
              <a:rPr lang="pl-PL" altLang="pl-PL" sz="2400" b="1" dirty="0" smtClean="0">
                <a:solidFill>
                  <a:srgbClr val="AE0F0A"/>
                </a:solidFill>
                <a:latin typeface="Calibri" panose="020F0502020204030204" pitchFamily="34" charset="0"/>
              </a:rPr>
              <a:t>29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 smtClean="0">
                <a:solidFill>
                  <a:srgbClr val="AE0F0A"/>
                </a:solidFill>
                <a:latin typeface="Calibri" panose="020F0502020204030204" pitchFamily="34" charset="0"/>
              </a:rPr>
              <a:t>(WP 248 </a:t>
            </a:r>
            <a:r>
              <a:rPr lang="pl-PL" altLang="pl-PL" sz="2400" b="1" dirty="0" err="1" smtClean="0">
                <a:solidFill>
                  <a:srgbClr val="AE0F0A"/>
                </a:solidFill>
                <a:latin typeface="Calibri" panose="020F0502020204030204" pitchFamily="34" charset="0"/>
              </a:rPr>
              <a:t>rev</a:t>
            </a:r>
            <a:r>
              <a:rPr lang="pl-PL" altLang="pl-PL" sz="2400" b="1" dirty="0" smtClean="0">
                <a:solidFill>
                  <a:srgbClr val="AE0F0A"/>
                </a:solidFill>
                <a:latin typeface="Calibri" panose="020F0502020204030204" pitchFamily="34" charset="0"/>
              </a:rPr>
              <a:t>. 01)</a:t>
            </a:r>
            <a:endParaRPr lang="pl-PL" altLang="pl-PL" sz="2400" b="1" dirty="0">
              <a:solidFill>
                <a:srgbClr val="AE0F0A"/>
              </a:solidFill>
              <a:latin typeface="Calibri" panose="020F0502020204030204" pitchFamily="34" charset="0"/>
            </a:endParaRPr>
          </a:p>
        </p:txBody>
      </p:sp>
      <p:sp>
        <p:nvSpPr>
          <p:cNvPr id="73764" name="Prostokąt 37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3618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Prostokąt 5"/>
          <p:cNvSpPr>
            <a:spLocks/>
          </p:cNvSpPr>
          <p:nvPr/>
        </p:nvSpPr>
        <p:spPr bwMode="auto">
          <a:xfrm>
            <a:off x="642938" y="549275"/>
            <a:ext cx="69533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 smtClean="0">
                <a:solidFill>
                  <a:srgbClr val="AE0F0A"/>
                </a:solidFill>
                <a:latin typeface="+mn-lt"/>
              </a:rPr>
              <a:t>Przepisy i tło historyczne</a:t>
            </a:r>
            <a:endParaRPr lang="pl-PL" altLang="pl-PL" sz="2400" b="1" dirty="0">
              <a:solidFill>
                <a:srgbClr val="AE0F0A"/>
              </a:solidFill>
              <a:latin typeface="+mn-lt"/>
            </a:endParaRPr>
          </a:p>
        </p:txBody>
      </p:sp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539750" y="1988840"/>
            <a:ext cx="8056389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indent="0" algn="ctr" defTabSz="914400">
              <a:lnSpc>
                <a:spcPct val="150000"/>
              </a:lnSpc>
              <a:spcBef>
                <a:spcPts val="0"/>
              </a:spcBef>
              <a:buClrTx/>
              <a:buSzTx/>
              <a:buNone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Uprzednie konsultacje 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to 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przejaw 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wsparcia ze strony organu nadzorczego, w przypadku, gdy 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administrator nie jest w stanie zastosować odpowiednich środków w celu zminimalizowania wysokiego ryzyka naruszenia praw lub wolności </a:t>
            </a:r>
            <a:endParaRPr lang="pl-PL" altLang="pl-PL" sz="24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896300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Prostokąt 5"/>
          <p:cNvSpPr>
            <a:spLocks/>
          </p:cNvSpPr>
          <p:nvPr/>
        </p:nvSpPr>
        <p:spPr bwMode="auto">
          <a:xfrm>
            <a:off x="642938" y="549275"/>
            <a:ext cx="69533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 smtClean="0">
                <a:solidFill>
                  <a:srgbClr val="AE0F0A"/>
                </a:solidFill>
                <a:latin typeface="+mn-lt"/>
              </a:rPr>
              <a:t>Przepisy i tło historyczne</a:t>
            </a:r>
            <a:endParaRPr lang="pl-PL" altLang="pl-PL" sz="2400" b="1" dirty="0">
              <a:solidFill>
                <a:srgbClr val="AE0F0A"/>
              </a:solidFill>
              <a:latin typeface="+mn-lt"/>
            </a:endParaRPr>
          </a:p>
        </p:txBody>
      </p:sp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466057" y="1700808"/>
            <a:ext cx="8056389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indent="0" defTabSz="914400">
              <a:lnSpc>
                <a:spcPct val="150000"/>
              </a:lnSpc>
              <a:spcBef>
                <a:spcPts val="0"/>
              </a:spcBef>
              <a:buClrTx/>
              <a:buSzTx/>
              <a:buNone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Art. 36 - </a:t>
            </a: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ust. 2, art. 57 ust. 1 lit. l RODO</a:t>
            </a: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b="1" dirty="0">
                <a:solidFill>
                  <a:schemeClr val="tx1"/>
                </a:solidFill>
                <a:cs typeface="Arial" panose="020B0604020202020204" pitchFamily="34" charset="0"/>
              </a:rPr>
              <a:t>Art. 38 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- </a:t>
            </a:r>
            <a:r>
              <a:rPr lang="pl-PL" altLang="pl-PL" sz="2400" u="sng" dirty="0" smtClean="0">
                <a:solidFill>
                  <a:srgbClr val="AE0F0A"/>
                </a:solidFill>
                <a:cs typeface="Arial" panose="020B0604020202020204" pitchFamily="34" charset="0"/>
                <a:hlinkClick r:id="rId3"/>
              </a:rPr>
              <a:t>projektu </a:t>
            </a:r>
            <a:r>
              <a:rPr lang="pl-PL" altLang="pl-PL" sz="2400" u="sng" dirty="0">
                <a:solidFill>
                  <a:srgbClr val="AE0F0A"/>
                </a:solidFill>
                <a:cs typeface="Arial" panose="020B0604020202020204" pitchFamily="34" charset="0"/>
                <a:hlinkClick r:id="rId3"/>
              </a:rPr>
              <a:t>ustawy</a:t>
            </a:r>
            <a:r>
              <a:rPr lang="pl-PL" altLang="pl-PL" sz="2400" dirty="0">
                <a:solidFill>
                  <a:srgbClr val="AE0F0A"/>
                </a:solidFill>
                <a:cs typeface="Arial" panose="020B0604020202020204" pitchFamily="34" charset="0"/>
                <a:hlinkClick r:id="rId3"/>
              </a:rPr>
              <a:t> </a:t>
            </a: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</a:rPr>
              <a:t>o ochronie </a:t>
            </a: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danych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pl-PL" altLang="pl-PL" sz="2400" dirty="0">
                <a:solidFill>
                  <a:schemeClr val="tx1"/>
                </a:solidFill>
                <a:cs typeface="Arial" panose="020B0604020202020204" pitchFamily="34" charset="0"/>
              </a:rPr>
              <a:t>osobowych przetwarzanych w związku z zapobieganiem i zwalczaniem przestępczości (DODO</a:t>
            </a: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  <a:p>
            <a:pPr marL="0" indent="0" defTabSz="914400">
              <a:lnSpc>
                <a:spcPct val="150000"/>
              </a:lnSpc>
              <a:spcBef>
                <a:spcPts val="0"/>
              </a:spcBef>
              <a:buClrTx/>
              <a:buSzTx/>
              <a:buNone/>
            </a:pPr>
            <a:r>
              <a:rPr lang="pl-PL" altLang="pl-PL" sz="2400" b="1" dirty="0">
                <a:solidFill>
                  <a:schemeClr val="tx1"/>
                </a:solidFill>
                <a:cs typeface="Arial" panose="020B0604020202020204" pitchFamily="34" charset="0"/>
              </a:rPr>
              <a:t>Art. 57 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- </a:t>
            </a: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UODO</a:t>
            </a:r>
            <a:endParaRPr lang="pl-PL" altLang="pl-PL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defTabSz="914400">
              <a:lnSpc>
                <a:spcPct val="150000"/>
              </a:lnSpc>
              <a:spcBef>
                <a:spcPts val="0"/>
              </a:spcBef>
              <a:buClrTx/>
              <a:buSzTx/>
              <a:buNone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Art. 63 - </a:t>
            </a: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KPA</a:t>
            </a:r>
          </a:p>
        </p:txBody>
      </p:sp>
    </p:spTree>
    <p:extLst>
      <p:ext uri="{BB962C8B-B14F-4D97-AF65-F5344CB8AC3E}">
        <p14:creationId xmlns:p14="http://schemas.microsoft.com/office/powerpoint/2010/main" val="2377628249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468313" y="1988840"/>
            <a:ext cx="8056389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sz="2400" b="1" dirty="0" smtClean="0">
                <a:solidFill>
                  <a:schemeClr val="tx1"/>
                </a:solidFill>
              </a:rPr>
              <a:t>RODO</a:t>
            </a:r>
            <a:endParaRPr lang="pl-PL" sz="2400" dirty="0">
              <a:solidFill>
                <a:schemeClr val="tx1"/>
              </a:solidFill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sz="2400" dirty="0" smtClean="0">
                <a:solidFill>
                  <a:schemeClr val="tx1"/>
                </a:solidFill>
              </a:rPr>
              <a:t>Z wnioskiem </a:t>
            </a:r>
            <a:r>
              <a:rPr lang="pl-PL" sz="2400" dirty="0">
                <a:solidFill>
                  <a:schemeClr val="tx1"/>
                </a:solidFill>
              </a:rPr>
              <a:t>o uprzednie konsultacje może </a:t>
            </a:r>
            <a:r>
              <a:rPr lang="pl-PL" sz="2400" dirty="0" smtClean="0">
                <a:solidFill>
                  <a:schemeClr val="tx1"/>
                </a:solidFill>
              </a:rPr>
              <a:t>wystąpić</a:t>
            </a:r>
            <a:r>
              <a:rPr lang="pl-PL" sz="2400" b="1" dirty="0" smtClean="0">
                <a:solidFill>
                  <a:schemeClr val="tx1"/>
                </a:solidFill>
              </a:rPr>
              <a:t> </a:t>
            </a:r>
            <a:r>
              <a:rPr lang="pl-PL" sz="2400" b="1" dirty="0" smtClean="0">
                <a:solidFill>
                  <a:srgbClr val="AE0F0A"/>
                </a:solidFill>
              </a:rPr>
              <a:t>administrator </a:t>
            </a:r>
            <a:r>
              <a:rPr lang="pl-PL" sz="2400" b="1" dirty="0">
                <a:solidFill>
                  <a:srgbClr val="AE0F0A"/>
                </a:solidFill>
              </a:rPr>
              <a:t>danych </a:t>
            </a:r>
            <a:r>
              <a:rPr lang="pl-PL" sz="2400" dirty="0">
                <a:solidFill>
                  <a:schemeClr val="tx1"/>
                </a:solidFill>
              </a:rPr>
              <a:t>(art. 36 ust. 1 RODO).</a:t>
            </a:r>
            <a:r>
              <a:rPr lang="pl-PL" sz="2400" b="1" dirty="0">
                <a:solidFill>
                  <a:schemeClr val="tx1"/>
                </a:solidFill>
              </a:rPr>
              <a:t> </a:t>
            </a:r>
            <a:endParaRPr lang="pl-PL" sz="2400" b="1" dirty="0" smtClean="0">
              <a:solidFill>
                <a:schemeClr val="tx1"/>
              </a:solidFill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endParaRPr lang="pl-PL" sz="2400" b="1" dirty="0">
              <a:solidFill>
                <a:schemeClr val="tx1"/>
              </a:solidFill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sz="2400" b="1" dirty="0" smtClean="0">
                <a:solidFill>
                  <a:schemeClr val="tx1"/>
                </a:solidFill>
              </a:rPr>
              <a:t>Ustawa </a:t>
            </a:r>
            <a:r>
              <a:rPr lang="pl-PL" sz="2400" b="1" dirty="0">
                <a:solidFill>
                  <a:schemeClr val="tx1"/>
                </a:solidFill>
              </a:rPr>
              <a:t>o ochronie danych osobowych do podmiotów</a:t>
            </a:r>
            <a:r>
              <a:rPr lang="pl-PL" sz="2400" dirty="0">
                <a:solidFill>
                  <a:schemeClr val="tx1"/>
                </a:solidFill>
              </a:rPr>
              <a:t>, które mogą wystąpić o konsultacje zaliczyła </a:t>
            </a:r>
            <a:r>
              <a:rPr lang="pl-PL" sz="2400" b="1" dirty="0">
                <a:solidFill>
                  <a:srgbClr val="AE0F0A"/>
                </a:solidFill>
              </a:rPr>
              <a:t>również podmiot przetwarzający </a:t>
            </a:r>
            <a:r>
              <a:rPr lang="pl-PL" sz="2400" dirty="0">
                <a:solidFill>
                  <a:schemeClr val="tx1"/>
                </a:solidFill>
              </a:rPr>
              <a:t>(art. 57 ust. 1 ustawy o ochronie danych osobowych).</a:t>
            </a:r>
            <a:endParaRPr lang="pl-PL" altLang="pl-PL" sz="24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Prostokąt 5"/>
          <p:cNvSpPr>
            <a:spLocks/>
          </p:cNvSpPr>
          <p:nvPr/>
        </p:nvSpPr>
        <p:spPr bwMode="auto">
          <a:xfrm>
            <a:off x="574805" y="188640"/>
            <a:ext cx="69533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</a:rPr>
              <a:t>Kto i w jakich sytuacjach zobowiązany jest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</a:rPr>
              <a:t>do złożenia wniosku?</a:t>
            </a:r>
          </a:p>
        </p:txBody>
      </p:sp>
    </p:spTree>
    <p:extLst>
      <p:ext uri="{BB962C8B-B14F-4D97-AF65-F5344CB8AC3E}">
        <p14:creationId xmlns:p14="http://schemas.microsoft.com/office/powerpoint/2010/main" val="1832250523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468313" y="1988840"/>
            <a:ext cx="805638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sz="2400" b="1" dirty="0" smtClean="0">
                <a:solidFill>
                  <a:schemeClr val="tx1"/>
                </a:solidFill>
              </a:rPr>
              <a:t>Projekt ustawy wdrażającej D</a:t>
            </a:r>
            <a:r>
              <a:rPr lang="pl-PL" sz="2400" b="1" dirty="0" smtClean="0">
                <a:solidFill>
                  <a:schemeClr val="tx1"/>
                </a:solidFill>
              </a:rPr>
              <a:t>ODO</a:t>
            </a:r>
            <a:endParaRPr lang="pl-PL" sz="2400" dirty="0">
              <a:solidFill>
                <a:schemeClr val="tx1"/>
              </a:solidFill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endParaRPr lang="pl-PL" sz="2400" b="1" dirty="0" smtClean="0">
              <a:solidFill>
                <a:srgbClr val="AE0F0A"/>
              </a:solidFill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sz="2400" b="1" dirty="0" smtClean="0">
                <a:solidFill>
                  <a:srgbClr val="AE0F0A"/>
                </a:solidFill>
              </a:rPr>
              <a:t>Administrator danych </a:t>
            </a: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sz="2400" b="1" dirty="0" smtClean="0">
                <a:solidFill>
                  <a:srgbClr val="AE0F0A"/>
                </a:solidFill>
              </a:rPr>
              <a:t>lub podmiot przetwarzający </a:t>
            </a: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endParaRPr lang="pl-PL" sz="2400" b="1" dirty="0">
              <a:solidFill>
                <a:srgbClr val="AE0F0A"/>
              </a:solidFill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sz="2400" dirty="0" smtClean="0">
                <a:solidFill>
                  <a:schemeClr val="tx1"/>
                </a:solidFill>
              </a:rPr>
              <a:t>(</a:t>
            </a:r>
            <a:r>
              <a:rPr lang="pl-PL" sz="2400" dirty="0">
                <a:solidFill>
                  <a:schemeClr val="tx1"/>
                </a:solidFill>
              </a:rPr>
              <a:t>art. </a:t>
            </a:r>
            <a:r>
              <a:rPr lang="pl-PL" sz="2400" dirty="0" smtClean="0">
                <a:solidFill>
                  <a:schemeClr val="tx1"/>
                </a:solidFill>
              </a:rPr>
              <a:t>38 </a:t>
            </a:r>
            <a:r>
              <a:rPr lang="pl-PL" sz="2400" dirty="0">
                <a:solidFill>
                  <a:schemeClr val="tx1"/>
                </a:solidFill>
              </a:rPr>
              <a:t>ust. 1 RODO).</a:t>
            </a:r>
            <a:r>
              <a:rPr lang="pl-PL" sz="2400" b="1" dirty="0">
                <a:solidFill>
                  <a:schemeClr val="tx1"/>
                </a:solidFill>
              </a:rPr>
              <a:t> </a:t>
            </a:r>
            <a:endParaRPr lang="pl-PL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Prostokąt 5"/>
          <p:cNvSpPr>
            <a:spLocks/>
          </p:cNvSpPr>
          <p:nvPr/>
        </p:nvSpPr>
        <p:spPr bwMode="auto">
          <a:xfrm>
            <a:off x="574805" y="188640"/>
            <a:ext cx="69533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</a:rPr>
              <a:t>Kto i w jakich sytuacjach zobowiązany jest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</a:rPr>
              <a:t>do złożenia wniosku?</a:t>
            </a:r>
          </a:p>
        </p:txBody>
      </p:sp>
    </p:spTree>
    <p:extLst>
      <p:ext uri="{BB962C8B-B14F-4D97-AF65-F5344CB8AC3E}">
        <p14:creationId xmlns:p14="http://schemas.microsoft.com/office/powerpoint/2010/main" val="3360779011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468313" y="1196752"/>
            <a:ext cx="8240111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indent="0" algn="ctr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b="1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Przed rozpoczęciem </a:t>
            </a:r>
            <a:r>
              <a:rPr lang="pl-PL" altLang="pl-PL" sz="2400" b="1" u="sng" dirty="0">
                <a:solidFill>
                  <a:schemeClr val="tx1"/>
                </a:solidFill>
                <a:cs typeface="Arial" panose="020B0604020202020204" pitchFamily="34" charset="0"/>
              </a:rPr>
              <a:t>przetwarzania</a:t>
            </a: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endParaRPr lang="pl-PL" altLang="pl-PL" sz="2400" b="1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Sytuacja 1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:</a:t>
            </a:r>
            <a:endParaRPr lang="pl-PL" altLang="pl-PL" sz="2400" b="1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Jeżeli OSOD 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art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. 35 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RODO i art. 37 projektu ustawy wdrażającej DODO, wskaże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, że przetwarzanie powodowałoby wysokie ryzyko</a:t>
            </a: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, gdyby administrator nie zastosował środków w celu </a:t>
            </a: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zminimalizowania tego </a:t>
            </a:r>
            <a:r>
              <a:rPr lang="pl-PL" altLang="pl-PL" sz="2400" dirty="0" smtClean="0">
                <a:solidFill>
                  <a:schemeClr val="tx1"/>
                </a:solidFill>
                <a:cs typeface="Arial" panose="020B0604020202020204" pitchFamily="34" charset="0"/>
              </a:rPr>
              <a:t>ryzyka </a:t>
            </a:r>
            <a:r>
              <a:rPr lang="pl-PL" sz="2400" dirty="0">
                <a:solidFill>
                  <a:schemeClr val="tx1"/>
                </a:solidFill>
              </a:rPr>
              <a:t>środkami rozsądnymi z punktu widzenia dostępnych technologii i kosztów </a:t>
            </a:r>
            <a:r>
              <a:rPr lang="pl-PL" sz="2400" dirty="0" smtClean="0">
                <a:solidFill>
                  <a:schemeClr val="tx1"/>
                </a:solidFill>
              </a:rPr>
              <a:t>wdrożenia. (motyw 84 i 94 RODO)</a:t>
            </a:r>
            <a:endParaRPr lang="pl-PL" sz="2400" dirty="0" smtClean="0">
              <a:solidFill>
                <a:schemeClr val="tx1"/>
              </a:solidFill>
            </a:endParaRPr>
          </a:p>
          <a:p>
            <a:pPr marL="457200" indent="-457200" defTabSz="914400">
              <a:spcBef>
                <a:spcPts val="0"/>
              </a:spcBef>
              <a:buClrTx/>
              <a:buSzTx/>
              <a:buAutoNum type="arabicPeriod"/>
            </a:pPr>
            <a:endParaRPr lang="pl-PL" sz="2400" dirty="0">
              <a:solidFill>
                <a:schemeClr val="tx1"/>
              </a:solidFill>
            </a:endParaRPr>
          </a:p>
          <a:p>
            <a:pPr marL="0" indent="0" algn="just" defTabSz="914400">
              <a:spcBef>
                <a:spcPts val="0"/>
              </a:spcBef>
              <a:buClrTx/>
              <a:buSzTx/>
              <a:buNone/>
            </a:pPr>
            <a:r>
              <a:rPr lang="pl-PL" sz="2400" dirty="0" smtClean="0">
                <a:solidFill>
                  <a:schemeClr val="tx1"/>
                </a:solidFill>
              </a:rPr>
              <a:t>Chyba </a:t>
            </a:r>
            <a:r>
              <a:rPr lang="pl-PL" sz="2400" dirty="0">
                <a:solidFill>
                  <a:schemeClr val="tx1"/>
                </a:solidFill>
              </a:rPr>
              <a:t>że administrator podejmie decyzję o nieprzetwarzaniu danych, np. niewprowadzaniu nowej usługi.</a:t>
            </a:r>
            <a:endParaRPr lang="pl-PL" altLang="pl-PL" sz="24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Prostokąt 4"/>
          <p:cNvSpPr>
            <a:spLocks/>
          </p:cNvSpPr>
          <p:nvPr/>
        </p:nvSpPr>
        <p:spPr bwMode="auto">
          <a:xfrm>
            <a:off x="574805" y="188640"/>
            <a:ext cx="69533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</a:rPr>
              <a:t>Kto i w jakich sytuacjach zobowiązany jest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</a:rPr>
              <a:t>do złożenia wniosku?</a:t>
            </a:r>
          </a:p>
        </p:txBody>
      </p:sp>
    </p:spTree>
    <p:extLst>
      <p:ext uri="{BB962C8B-B14F-4D97-AF65-F5344CB8AC3E}">
        <p14:creationId xmlns:p14="http://schemas.microsoft.com/office/powerpoint/2010/main" val="485618056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Prostokąt 6"/>
          <p:cNvSpPr>
            <a:spLocks noChangeArrowheads="1"/>
          </p:cNvSpPr>
          <p:nvPr/>
        </p:nvSpPr>
        <p:spPr bwMode="auto">
          <a:xfrm>
            <a:off x="468313" y="0"/>
            <a:ext cx="71437" cy="923925"/>
          </a:xfrm>
          <a:prstGeom prst="rect">
            <a:avLst/>
          </a:prstGeom>
          <a:solidFill>
            <a:srgbClr val="AE0F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5E5F60"/>
              </a:buClr>
              <a:buFont typeface="Arial" panose="020B0604020202020204" pitchFamily="34" charset="0"/>
              <a:buNone/>
            </a:pPr>
            <a:endParaRPr lang="pl-PL" altLang="pl-PL" sz="1800">
              <a:solidFill>
                <a:schemeClr val="bg1"/>
              </a:solidFill>
            </a:endParaRPr>
          </a:p>
        </p:txBody>
      </p:sp>
      <p:sp>
        <p:nvSpPr>
          <p:cNvPr id="9" name="pole tekstowe 8"/>
          <p:cNvSpPr txBox="1">
            <a:spLocks noChangeArrowheads="1"/>
          </p:cNvSpPr>
          <p:nvPr/>
        </p:nvSpPr>
        <p:spPr bwMode="auto">
          <a:xfrm>
            <a:off x="468313" y="1196752"/>
            <a:ext cx="8240111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 marL="0" indent="0" algn="ctr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b="1" u="sng" dirty="0">
                <a:solidFill>
                  <a:schemeClr val="tx1"/>
                </a:solidFill>
                <a:cs typeface="Arial" panose="020B0604020202020204" pitchFamily="34" charset="0"/>
              </a:rPr>
              <a:t>P</a:t>
            </a:r>
            <a:r>
              <a:rPr lang="pl-PL" altLang="pl-PL" sz="2400" b="1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rzed </a:t>
            </a:r>
            <a:r>
              <a:rPr lang="pl-PL" altLang="pl-PL" sz="2400" b="1" u="sng" dirty="0">
                <a:solidFill>
                  <a:schemeClr val="tx1"/>
                </a:solidFill>
                <a:cs typeface="Arial" panose="020B0604020202020204" pitchFamily="34" charset="0"/>
              </a:rPr>
              <a:t>rozpoczęciem przetwarzania</a:t>
            </a: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endParaRPr lang="pl-PL" altLang="pl-PL" sz="2400" b="1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Sytuacja 2:</a:t>
            </a:r>
          </a:p>
          <a:p>
            <a:pPr marL="0" indent="0" defTabSz="914400">
              <a:spcBef>
                <a:spcPts val="0"/>
              </a:spcBef>
              <a:buClrTx/>
              <a:buSzTx/>
              <a:buNone/>
            </a:pPr>
            <a:endParaRPr lang="pl-PL" altLang="pl-PL" sz="2400" b="1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 defTabSz="914400">
              <a:spcBef>
                <a:spcPts val="0"/>
              </a:spcBef>
              <a:buClrTx/>
              <a:buSzTx/>
              <a:buNone/>
            </a:pPr>
            <a:r>
              <a:rPr lang="pl-PL" altLang="pl-PL" sz="2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Art. 36 ust 4 – „Państwa członkowskie konsultują się z organem nadzorczym, przygotowując projekt aktu prawnego (…) lub aktu wykonawczego (…)„</a:t>
            </a:r>
            <a:endParaRPr lang="pl-PL" altLang="pl-PL" sz="24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Prostokąt 4"/>
          <p:cNvSpPr>
            <a:spLocks/>
          </p:cNvSpPr>
          <p:nvPr/>
        </p:nvSpPr>
        <p:spPr bwMode="auto">
          <a:xfrm>
            <a:off x="574805" y="188640"/>
            <a:ext cx="695339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5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1pPr>
            <a:lvl2pPr marL="742950" indent="-285750">
              <a:spcBef>
                <a:spcPts val="4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–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ts val="350"/>
              </a:spcBef>
              <a:spcAft>
                <a:spcPct val="0"/>
              </a:spcAft>
              <a:buClr>
                <a:srgbClr val="F68220"/>
              </a:buClr>
              <a:buSzPct val="100000"/>
              <a:buFont typeface="Arial" panose="020B0604020202020204" pitchFamily="34" charset="0"/>
              <a:buChar char="»"/>
              <a:defRPr sz="1400">
                <a:solidFill>
                  <a:srgbClr val="5E5F60"/>
                </a:solidFill>
                <a:latin typeface="Arial" panose="020B0604020202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</a:rPr>
              <a:t>Kto i w jakich sytuacjach zobowiązany jest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b="1" dirty="0">
                <a:solidFill>
                  <a:srgbClr val="AE0F0A"/>
                </a:solidFill>
              </a:rPr>
              <a:t>do złożenia wniosku?</a:t>
            </a:r>
          </a:p>
        </p:txBody>
      </p:sp>
    </p:spTree>
    <p:extLst>
      <p:ext uri="{BB962C8B-B14F-4D97-AF65-F5344CB8AC3E}">
        <p14:creationId xmlns:p14="http://schemas.microsoft.com/office/powerpoint/2010/main" val="1350868444"/>
      </p:ext>
    </p:extLst>
  </p:cSld>
  <p:clrMapOvr>
    <a:masterClrMapping/>
  </p:clrMapOvr>
  <p:transition spd="slow" advTm="33378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erwszy slajd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5E5F6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5E5F6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ajd ogólny">
  <a:themeElements>
    <a:clrScheme name="Niestandardowy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Projekt domyślny">
      <a:majorFont>
        <a:latin typeface="Times New Roman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5E5F6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5E5F6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Projekt domyślny">
  <a:themeElements>
    <a:clrScheme name="Niestandardowy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Projekt domyślny">
      <a:majorFont>
        <a:latin typeface="Times New Roman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5E5F6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5E5F6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595</Words>
  <Application>Microsoft Office PowerPoint</Application>
  <PresentationFormat>Pokaz na ekranie (4:3)</PresentationFormat>
  <Paragraphs>146</Paragraphs>
  <Slides>17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17</vt:i4>
      </vt:variant>
    </vt:vector>
  </HeadingPairs>
  <TitlesOfParts>
    <vt:vector size="24" baseType="lpstr">
      <vt:lpstr>Arial</vt:lpstr>
      <vt:lpstr>Calibri</vt:lpstr>
      <vt:lpstr>Lucida Sans Unicode</vt:lpstr>
      <vt:lpstr>Times New Roman</vt:lpstr>
      <vt:lpstr>Pierwszy slajd</vt:lpstr>
      <vt:lpstr>Slajd ogólny</vt:lpstr>
      <vt:lpstr>1_Projekt domyślny</vt:lpstr>
      <vt:lpstr>Uprzednie konsultacje z organem nadzorczym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2018-12-19T07:23:11Z</dcterms:modified>
</cp:coreProperties>
</file>